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32" r:id="rId4"/>
    <p:sldId id="433" r:id="rId5"/>
    <p:sldId id="434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7" r:id="rId35"/>
    <p:sldId id="454" r:id="rId36"/>
    <p:sldId id="455" r:id="rId37"/>
    <p:sldId id="456" r:id="rId38"/>
    <p:sldId id="458" r:id="rId39"/>
    <p:sldId id="459" r:id="rId40"/>
    <p:sldId id="460" r:id="rId41"/>
    <p:sldId id="461" r:id="rId42"/>
    <p:sldId id="462" r:id="rId43"/>
    <p:sldId id="463" r:id="rId44"/>
    <p:sldId id="467" r:id="rId45"/>
    <p:sldId id="464" r:id="rId46"/>
    <p:sldId id="465" r:id="rId47"/>
    <p:sldId id="466" r:id="rId48"/>
    <p:sldId id="468" r:id="rId49"/>
    <p:sldId id="469" r:id="rId50"/>
    <p:sldId id="470" r:id="rId51"/>
    <p:sldId id="476" r:id="rId52"/>
    <p:sldId id="477" r:id="rId53"/>
    <p:sldId id="478" r:id="rId54"/>
    <p:sldId id="481" r:id="rId55"/>
    <p:sldId id="482" r:id="rId56"/>
    <p:sldId id="489" r:id="rId57"/>
    <p:sldId id="483" r:id="rId58"/>
    <p:sldId id="490" r:id="rId59"/>
    <p:sldId id="486" r:id="rId60"/>
    <p:sldId id="491" r:id="rId61"/>
    <p:sldId id="492" r:id="rId62"/>
    <p:sldId id="493" r:id="rId63"/>
    <p:sldId id="494" r:id="rId64"/>
    <p:sldId id="495" r:id="rId65"/>
    <p:sldId id="485" r:id="rId66"/>
    <p:sldId id="496" r:id="rId67"/>
    <p:sldId id="497" r:id="rId68"/>
    <p:sldId id="498" r:id="rId69"/>
    <p:sldId id="499" r:id="rId70"/>
    <p:sldId id="500" r:id="rId71"/>
    <p:sldId id="501" r:id="rId72"/>
    <p:sldId id="502" r:id="rId73"/>
    <p:sldId id="503" r:id="rId74"/>
    <p:sldId id="504" r:id="rId75"/>
    <p:sldId id="505" r:id="rId76"/>
    <p:sldId id="507" r:id="rId77"/>
    <p:sldId id="506" r:id="rId78"/>
    <p:sldId id="508" r:id="rId79"/>
    <p:sldId id="509" r:id="rId80"/>
    <p:sldId id="510" r:id="rId81"/>
    <p:sldId id="511" r:id="rId82"/>
    <p:sldId id="514" r:id="rId83"/>
    <p:sldId id="512" r:id="rId84"/>
    <p:sldId id="513" r:id="rId85"/>
    <p:sldId id="515" r:id="rId86"/>
    <p:sldId id="521" r:id="rId87"/>
    <p:sldId id="522" r:id="rId88"/>
    <p:sldId id="536" r:id="rId89"/>
    <p:sldId id="523" r:id="rId90"/>
    <p:sldId id="524" r:id="rId91"/>
    <p:sldId id="525" r:id="rId92"/>
    <p:sldId id="526" r:id="rId93"/>
    <p:sldId id="527" r:id="rId94"/>
    <p:sldId id="528" r:id="rId95"/>
    <p:sldId id="529" r:id="rId96"/>
    <p:sldId id="532" r:id="rId97"/>
    <p:sldId id="530" r:id="rId98"/>
    <p:sldId id="531" r:id="rId99"/>
    <p:sldId id="533" r:id="rId100"/>
    <p:sldId id="357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20.emf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34.png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34.png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0.sv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7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1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4198805" y="3675769"/>
            <a:ext cx="4280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Parallel Circuits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conductance and resistance for the parallel network of Figure shown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BD475-751A-4691-A20C-19B0F3D5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998" y="2833544"/>
            <a:ext cx="4316077" cy="230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E4391-5D24-4E11-877E-A4AFAEB64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46"/>
          <a:stretch/>
        </p:blipFill>
        <p:spPr>
          <a:xfrm>
            <a:off x="719137" y="2011355"/>
            <a:ext cx="6119813" cy="10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249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conductance and resistance for the parallel network of Figure shown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BD475-751A-4691-A20C-19B0F3D5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998" y="2833544"/>
            <a:ext cx="4316077" cy="230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E4391-5D24-4E11-877E-A4AFAEB64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326"/>
          <a:stretch/>
        </p:blipFill>
        <p:spPr>
          <a:xfrm>
            <a:off x="719137" y="2011355"/>
            <a:ext cx="6119813" cy="180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conductance and resistance for the parallel network of Figure shown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BD475-751A-4691-A20C-19B0F3D5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998" y="2833544"/>
            <a:ext cx="4316077" cy="230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E4391-5D24-4E11-877E-A4AFAEB64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35"/>
          <a:stretch/>
        </p:blipFill>
        <p:spPr>
          <a:xfrm>
            <a:off x="719137" y="2011355"/>
            <a:ext cx="6119813" cy="25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0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conductance and resistance for the parallel network of Figure shown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BD475-751A-4691-A20C-19B0F3D5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998" y="2833544"/>
            <a:ext cx="4316077" cy="230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1E4391-5D24-4E11-877E-A4AFAEB64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" y="2011355"/>
            <a:ext cx="6119813" cy="3495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143C9C-C13E-49EB-94DC-80992E0E610F}"/>
              </a:ext>
            </a:extLst>
          </p:cNvPr>
          <p:cNvSpPr/>
          <p:nvPr/>
        </p:nvSpPr>
        <p:spPr>
          <a:xfrm>
            <a:off x="1192567" y="5506401"/>
            <a:ext cx="9957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total resistance of parallel resistors is always less than the value of the smallest resistor.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2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69345-EFEA-42F1-9077-E34BC9A7F60A}"/>
              </a:ext>
            </a:extLst>
          </p:cNvPr>
          <p:cNvSpPr/>
          <p:nvPr/>
        </p:nvSpPr>
        <p:spPr>
          <a:xfrm>
            <a:off x="665825" y="1245067"/>
            <a:ext cx="10768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equal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resistors in parallel, the equation becomes significantly easier to apply. 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</a:rPr>
              <a:t>equal resistors in parallel,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5F27B-234D-46E0-9B19-3C7745D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00" y="1836288"/>
            <a:ext cx="3792600" cy="1055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8BA21-44FC-4FA0-8DBF-F4BD1EE2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0" y="2891355"/>
            <a:ext cx="2012400" cy="7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2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69345-EFEA-42F1-9077-E34BC9A7F60A}"/>
              </a:ext>
            </a:extLst>
          </p:cNvPr>
          <p:cNvSpPr/>
          <p:nvPr/>
        </p:nvSpPr>
        <p:spPr>
          <a:xfrm>
            <a:off x="665825" y="1245067"/>
            <a:ext cx="10768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equal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resistors in parallel, the equation becomes significantly easier to apply. 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</a:rPr>
              <a:t>equal resistors in parallel,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5F27B-234D-46E0-9B19-3C7745D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00" y="1836288"/>
            <a:ext cx="3792600" cy="1055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8E845-97D8-4062-ABFE-488987316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5" y="3429000"/>
            <a:ext cx="4515001" cy="881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64D0C-048D-40D9-8B51-238A9EAB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00" y="4532778"/>
            <a:ext cx="1780200" cy="6304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C9D8C3-7CD3-4760-8475-F87883B74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00" y="2891355"/>
            <a:ext cx="2012400" cy="7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8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69345-EFEA-42F1-9077-E34BC9A7F60A}"/>
              </a:ext>
            </a:extLst>
          </p:cNvPr>
          <p:cNvSpPr/>
          <p:nvPr/>
        </p:nvSpPr>
        <p:spPr>
          <a:xfrm>
            <a:off x="665825" y="1245067"/>
            <a:ext cx="10768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equal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resistors in parallel, the equation becomes significantly easier to apply. 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</a:rPr>
              <a:t>equal resistors in parallel,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5F27B-234D-46E0-9B19-3C7745D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00" y="1836288"/>
            <a:ext cx="3792600" cy="1055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8E845-97D8-4062-ABFE-488987316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5" y="3429000"/>
            <a:ext cx="4515001" cy="881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64D0C-048D-40D9-8B51-238A9EAB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00" y="4532778"/>
            <a:ext cx="1780200" cy="630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55580-2D26-49BC-B08E-9098C171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698" y="1645788"/>
            <a:ext cx="4425689" cy="1981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D53867-F93D-4955-8308-5AB5D24C9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006" y="3598525"/>
            <a:ext cx="2517071" cy="599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4BF22B-2BB7-4BEA-997E-842D3F468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100" y="2891355"/>
            <a:ext cx="2012400" cy="7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69345-EFEA-42F1-9077-E34BC9A7F60A}"/>
              </a:ext>
            </a:extLst>
          </p:cNvPr>
          <p:cNvSpPr/>
          <p:nvPr/>
        </p:nvSpPr>
        <p:spPr>
          <a:xfrm>
            <a:off x="665825" y="1245067"/>
            <a:ext cx="10768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equal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resistors in parallel, the equation becomes significantly easier to apply. 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</a:rPr>
              <a:t>equal resistors in parallel,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5F27B-234D-46E0-9B19-3C7745D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00" y="1836288"/>
            <a:ext cx="3792600" cy="1055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8E845-97D8-4062-ABFE-488987316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5" y="3429000"/>
            <a:ext cx="4515001" cy="881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E64D0C-048D-40D9-8B51-238A9EABB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700" y="4532778"/>
            <a:ext cx="1780200" cy="630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555580-2D26-49BC-B08E-9098C1712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698" y="1645788"/>
            <a:ext cx="4425689" cy="1981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D53867-F93D-4955-8308-5AB5D24C9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006" y="3598525"/>
            <a:ext cx="2517071" cy="599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3B8098-DB1D-4116-98A7-B040BA877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050" y="4140402"/>
            <a:ext cx="5371126" cy="1859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5DA0C1-CD44-4F07-B48B-78D70E116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2004" y="6032067"/>
            <a:ext cx="2683018" cy="556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C53187-3DAF-4CAD-B1EA-DCCF27C878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100" y="2891355"/>
            <a:ext cx="2012400" cy="7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4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7F1EE-3043-4622-A3A0-BBF4935C8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87" y="1537216"/>
            <a:ext cx="4295775" cy="22002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856E6C-D7C3-4D65-A499-F89EDFABF000}"/>
              </a:ext>
            </a:extLst>
          </p:cNvPr>
          <p:cNvSpPr/>
          <p:nvPr/>
        </p:nvSpPr>
        <p:spPr>
          <a:xfrm>
            <a:off x="784277" y="1167884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For two parallel resistors, we write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1A4A3E-64B1-4D69-AE73-C964E1ED7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7" y="1667773"/>
            <a:ext cx="1780200" cy="643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768756-F95F-44BE-8032-1E490047F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77" y="2683129"/>
            <a:ext cx="1780200" cy="7378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376D08-B6BA-47F0-B753-29125FAFA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00" y="3428999"/>
            <a:ext cx="2167200" cy="868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E1C48D8-9131-46C3-BB84-602D06765B8E}"/>
              </a:ext>
            </a:extLst>
          </p:cNvPr>
          <p:cNvSpPr/>
          <p:nvPr/>
        </p:nvSpPr>
        <p:spPr>
          <a:xfrm>
            <a:off x="504824" y="4389384"/>
            <a:ext cx="6810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total resistance of two parallel resistors is the product of the two divided by their sum.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C7F088-6AFB-4DC7-8F94-9978BC846FBC}"/>
              </a:ext>
            </a:extLst>
          </p:cNvPr>
          <p:cNvSpPr/>
          <p:nvPr/>
        </p:nvSpPr>
        <p:spPr>
          <a:xfrm>
            <a:off x="504824" y="5167814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For three parallel resistors, the equation for </a:t>
            </a:r>
            <a:r>
              <a:rPr lang="en-US" i="1" dirty="0">
                <a:latin typeface="Times New Roman" panose="02020603050405020304" pitchFamily="18" charset="0"/>
              </a:rPr>
              <a:t>R</a:t>
            </a:r>
            <a:r>
              <a:rPr lang="en-US" sz="800" i="1" dirty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becomes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1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56E6C-D7C3-4D65-A499-F89EDFABF000}"/>
              </a:ext>
            </a:extLst>
          </p:cNvPr>
          <p:cNvSpPr/>
          <p:nvPr/>
        </p:nvSpPr>
        <p:spPr>
          <a:xfrm>
            <a:off x="784277" y="1167884"/>
            <a:ext cx="5287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For three parallel resistors, the equation for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8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</a:t>
            </a:r>
            <a:r>
              <a:rPr lang="en-US" sz="800" i="1" dirty="0">
                <a:latin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</a:rPr>
              <a:t>becomes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512B4-491A-4F7C-A859-D60E04B2C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77" y="2443044"/>
            <a:ext cx="2786400" cy="1112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500BFB-AE50-4416-9422-CA8034DD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4" y="3773612"/>
            <a:ext cx="3354000" cy="804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56379-1A03-41B3-9E1A-2CE1A1AC9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77" y="1681922"/>
            <a:ext cx="2296200" cy="59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824F9-1C9D-4609-93B4-E93E09414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45" y="2206093"/>
            <a:ext cx="5848078" cy="23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E7037-38EB-485B-8177-39B5D46FA27C}"/>
              </a:ext>
            </a:extLst>
          </p:cNvPr>
          <p:cNvSpPr/>
          <p:nvPr/>
        </p:nvSpPr>
        <p:spPr>
          <a:xfrm>
            <a:off x="1174810" y="1227312"/>
            <a:ext cx="1054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Elements or branches are said to be in a parallel connection when they have exactly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two nodes 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in common.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87ADE-118D-4864-95E3-3A97E0CC9629}"/>
              </a:ext>
            </a:extLst>
          </p:cNvPr>
          <p:cNvSpPr/>
          <p:nvPr/>
        </p:nvSpPr>
        <p:spPr>
          <a:xfrm>
            <a:off x="1187351" y="1827465"/>
            <a:ext cx="10641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Figure shows several different ways of sketching parallel elements. The elements between the nodes may be any two-terminal devices such as voltage sources, resistors, light bulbs, and the like.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675846-B6CA-4F7B-831C-8E109314C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21" b="45156"/>
          <a:stretch/>
        </p:blipFill>
        <p:spPr>
          <a:xfrm>
            <a:off x="2398623" y="2407511"/>
            <a:ext cx="2821448" cy="23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42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AA7FA-E8CC-41EA-BB15-9E89CE033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112" y="2138362"/>
            <a:ext cx="4295775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B71F1-84D6-48A5-9DDD-7DF8702E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899"/>
          <a:stretch/>
        </p:blipFill>
        <p:spPr>
          <a:xfrm>
            <a:off x="880370" y="1980383"/>
            <a:ext cx="2759476" cy="1106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A6668-1CE2-49A4-B2CC-A1522E993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58" t="30915" r="28618"/>
          <a:stretch/>
        </p:blipFill>
        <p:spPr>
          <a:xfrm>
            <a:off x="2495550" y="3086916"/>
            <a:ext cx="1485900" cy="764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CDD34-8A96-480F-864F-67557FD37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5" t="41380"/>
          <a:stretch/>
        </p:blipFill>
        <p:spPr>
          <a:xfrm>
            <a:off x="2451160" y="3922391"/>
            <a:ext cx="1763058" cy="6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53"/>
          <a:stretch/>
        </p:blipFill>
        <p:spPr>
          <a:xfrm>
            <a:off x="2548446" y="1720931"/>
            <a:ext cx="4269604" cy="22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7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46" y="1720931"/>
            <a:ext cx="9312676" cy="22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46" y="1720931"/>
            <a:ext cx="9312676" cy="226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0069C-D5DD-472C-842D-E6D93E47A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747"/>
          <a:stretch/>
        </p:blipFill>
        <p:spPr>
          <a:xfrm>
            <a:off x="880369" y="3768411"/>
            <a:ext cx="5615363" cy="128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8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46" y="1720931"/>
            <a:ext cx="9312676" cy="226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0069C-D5DD-472C-842D-E6D93E47AB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44"/>
          <a:stretch/>
        </p:blipFill>
        <p:spPr>
          <a:xfrm>
            <a:off x="880369" y="3768411"/>
            <a:ext cx="5615363" cy="21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0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46" y="1720931"/>
            <a:ext cx="9312676" cy="226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0069C-D5DD-472C-842D-E6D93E47A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69" y="3768410"/>
            <a:ext cx="5615363" cy="289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3"/>
          <a:stretch/>
        </p:blipFill>
        <p:spPr>
          <a:xfrm>
            <a:off x="7377344" y="1720931"/>
            <a:ext cx="4483778" cy="226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7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3"/>
          <a:stretch/>
        </p:blipFill>
        <p:spPr>
          <a:xfrm>
            <a:off x="7377344" y="1720931"/>
            <a:ext cx="4483778" cy="226165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D87C378-EDB2-4C3C-BA1B-D2CE3ACEDC06}"/>
              </a:ext>
            </a:extLst>
          </p:cNvPr>
          <p:cNvSpPr/>
          <p:nvPr/>
        </p:nvSpPr>
        <p:spPr>
          <a:xfrm rot="16200000">
            <a:off x="9004599" y="3360271"/>
            <a:ext cx="369332" cy="124461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/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//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blipFill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66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3"/>
          <a:stretch/>
        </p:blipFill>
        <p:spPr>
          <a:xfrm>
            <a:off x="7377344" y="1720931"/>
            <a:ext cx="4483778" cy="226165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D87C378-EDB2-4C3C-BA1B-D2CE3ACEDC06}"/>
              </a:ext>
            </a:extLst>
          </p:cNvPr>
          <p:cNvSpPr/>
          <p:nvPr/>
        </p:nvSpPr>
        <p:spPr>
          <a:xfrm rot="16200000">
            <a:off x="9004599" y="3360271"/>
            <a:ext cx="369332" cy="124461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/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//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blipFill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31EB9BD-AEBE-4C2C-AF7B-BAFCDCC5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22" y="4773881"/>
            <a:ext cx="3657600" cy="20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9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3"/>
          <a:stretch/>
        </p:blipFill>
        <p:spPr>
          <a:xfrm>
            <a:off x="7377344" y="1720931"/>
            <a:ext cx="4483778" cy="226165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D87C378-EDB2-4C3C-BA1B-D2CE3ACEDC06}"/>
              </a:ext>
            </a:extLst>
          </p:cNvPr>
          <p:cNvSpPr/>
          <p:nvPr/>
        </p:nvSpPr>
        <p:spPr>
          <a:xfrm rot="16200000">
            <a:off x="9004599" y="3360271"/>
            <a:ext cx="369332" cy="124461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/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//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blipFill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31EB9BD-AEBE-4C2C-AF7B-BAFCDCC5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22" y="4773881"/>
            <a:ext cx="3657600" cy="2084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1854A-24F4-48D3-8D85-8FBF0D5C58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863"/>
          <a:stretch/>
        </p:blipFill>
        <p:spPr>
          <a:xfrm>
            <a:off x="880369" y="2076414"/>
            <a:ext cx="4773001" cy="7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8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E7037-38EB-485B-8177-39B5D46FA27C}"/>
              </a:ext>
            </a:extLst>
          </p:cNvPr>
          <p:cNvSpPr/>
          <p:nvPr/>
        </p:nvSpPr>
        <p:spPr>
          <a:xfrm>
            <a:off x="1174810" y="1227312"/>
            <a:ext cx="1054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Elements or branches are said to be in a parallel connection when they have exactly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two nodes 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in common.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87ADE-118D-4864-95E3-3A97E0CC9629}"/>
              </a:ext>
            </a:extLst>
          </p:cNvPr>
          <p:cNvSpPr/>
          <p:nvPr/>
        </p:nvSpPr>
        <p:spPr>
          <a:xfrm>
            <a:off x="1187351" y="1827465"/>
            <a:ext cx="10641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Figure shows several different ways of sketching parallel elements. The elements between the nodes may be any two-terminal devices such as voltage sources, resistors, light bulbs, and the like.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675846-B6CA-4F7B-831C-8E109314C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59844" b="-2663"/>
          <a:stretch/>
        </p:blipFill>
        <p:spPr>
          <a:xfrm>
            <a:off x="2398623" y="2407510"/>
            <a:ext cx="2936858" cy="44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9ED9C-DB37-42D2-A916-01F28A6BC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3"/>
          <a:stretch/>
        </p:blipFill>
        <p:spPr>
          <a:xfrm>
            <a:off x="7377344" y="1720931"/>
            <a:ext cx="4483778" cy="2261650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D87C378-EDB2-4C3C-BA1B-D2CE3ACEDC06}"/>
              </a:ext>
            </a:extLst>
          </p:cNvPr>
          <p:cNvSpPr/>
          <p:nvPr/>
        </p:nvSpPr>
        <p:spPr>
          <a:xfrm rot="16200000">
            <a:off x="9004599" y="3360271"/>
            <a:ext cx="369332" cy="124461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/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//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E7C9C-C140-4B8F-AD09-3FD107F8B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435" y="4351913"/>
                <a:ext cx="1740024" cy="276999"/>
              </a:xfrm>
              <a:prstGeom prst="rect">
                <a:avLst/>
              </a:prstGeom>
              <a:blipFill>
                <a:blip r:embed="rId3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31EB9BD-AEBE-4C2C-AF7B-BAFCDCC5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522" y="4773881"/>
            <a:ext cx="3657600" cy="2084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1854A-24F4-48D3-8D85-8FBF0D5C5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69" y="2076414"/>
            <a:ext cx="4773001" cy="20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6866B4-B44A-4A0C-8CED-4731392D2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675" y="1217722"/>
            <a:ext cx="5392325" cy="336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73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E9E979-BCBB-4EEA-BD38-FFA7A71F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01" y="1138204"/>
            <a:ext cx="5134798" cy="34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8429B-FF48-4FE3-8B6F-B89A599F4C7B}"/>
              </a:ext>
            </a:extLst>
          </p:cNvPr>
          <p:cNvSpPr/>
          <p:nvPr/>
        </p:nvSpPr>
        <p:spPr>
          <a:xfrm>
            <a:off x="703675" y="1140326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voltage across parallel elements is the same.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199FE-63AD-4CCC-99CD-CE002BB6C104}"/>
              </a:ext>
            </a:extLst>
          </p:cNvPr>
          <p:cNvSpPr/>
          <p:nvPr/>
        </p:nvSpPr>
        <p:spPr>
          <a:xfrm>
            <a:off x="703675" y="1699620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Using this fact will result 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BFB22-E66D-4D5C-9CDF-4716B1839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928"/>
          <a:stretch/>
        </p:blipFill>
        <p:spPr>
          <a:xfrm>
            <a:off x="703676" y="2176316"/>
            <a:ext cx="3967960" cy="3693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E9E979-BCBB-4EEA-BD38-FFA7A71F4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301" y="1138204"/>
            <a:ext cx="5134798" cy="34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92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8429B-FF48-4FE3-8B6F-B89A599F4C7B}"/>
              </a:ext>
            </a:extLst>
          </p:cNvPr>
          <p:cNvSpPr/>
          <p:nvPr/>
        </p:nvSpPr>
        <p:spPr>
          <a:xfrm>
            <a:off x="703675" y="1140326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voltage across parallel elements is the same.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199FE-63AD-4CCC-99CD-CE002BB6C104}"/>
              </a:ext>
            </a:extLst>
          </p:cNvPr>
          <p:cNvSpPr/>
          <p:nvPr/>
        </p:nvSpPr>
        <p:spPr>
          <a:xfrm>
            <a:off x="703675" y="1699620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Using this fact will result 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BFB22-E66D-4D5C-9CDF-4716B183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76" y="2176316"/>
            <a:ext cx="3967960" cy="17526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E9E979-BCBB-4EEA-BD38-FFA7A71F4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301" y="1138204"/>
            <a:ext cx="5134798" cy="34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1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8429B-FF48-4FE3-8B6F-B89A599F4C7B}"/>
              </a:ext>
            </a:extLst>
          </p:cNvPr>
          <p:cNvSpPr/>
          <p:nvPr/>
        </p:nvSpPr>
        <p:spPr>
          <a:xfrm>
            <a:off x="703675" y="1140326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voltage across parallel elements is the same.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199FE-63AD-4CCC-99CD-CE002BB6C104}"/>
              </a:ext>
            </a:extLst>
          </p:cNvPr>
          <p:cNvSpPr/>
          <p:nvPr/>
        </p:nvSpPr>
        <p:spPr>
          <a:xfrm>
            <a:off x="703675" y="1699620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Using this fact will result 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BFB22-E66D-4D5C-9CDF-4716B183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76" y="2176316"/>
            <a:ext cx="3967960" cy="1752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36E90A-1C32-4050-AAE8-CBB789C85210}"/>
              </a:ext>
            </a:extLst>
          </p:cNvPr>
          <p:cNvSpPr/>
          <p:nvPr/>
        </p:nvSpPr>
        <p:spPr>
          <a:xfrm>
            <a:off x="703675" y="38763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If we take the equation for the total resistance and multiply both</a:t>
            </a:r>
          </a:p>
          <a:p>
            <a:r>
              <a:rPr lang="en-US" dirty="0">
                <a:latin typeface="Times New Roman" panose="02020603050405020304" pitchFamily="18" charset="0"/>
              </a:rPr>
              <a:t>sides by the applied voltage, we obtain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B49DA5-D942-4008-B3C1-CCA6BFA3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89" y="4550118"/>
            <a:ext cx="4455459" cy="13262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E9E979-BCBB-4EEA-BD38-FFA7A71F4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301" y="1138204"/>
            <a:ext cx="5134798" cy="3450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905693-A052-4F06-ABE7-1F7CF15B2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770" y="4703444"/>
            <a:ext cx="1780200" cy="643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C6C447-E9A0-4EAE-8FC7-90FB3E512F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529"/>
          <a:stretch/>
        </p:blipFill>
        <p:spPr>
          <a:xfrm>
            <a:off x="8658770" y="5461803"/>
            <a:ext cx="964624" cy="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76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8429B-FF48-4FE3-8B6F-B89A599F4C7B}"/>
              </a:ext>
            </a:extLst>
          </p:cNvPr>
          <p:cNvSpPr/>
          <p:nvPr/>
        </p:nvSpPr>
        <p:spPr>
          <a:xfrm>
            <a:off x="703675" y="1140326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voltage across parallel elements is the same.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199FE-63AD-4CCC-99CD-CE002BB6C104}"/>
              </a:ext>
            </a:extLst>
          </p:cNvPr>
          <p:cNvSpPr/>
          <p:nvPr/>
        </p:nvSpPr>
        <p:spPr>
          <a:xfrm>
            <a:off x="703675" y="1699620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Using this fact will result 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BFB22-E66D-4D5C-9CDF-4716B183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76" y="2176316"/>
            <a:ext cx="3967960" cy="1752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36E90A-1C32-4050-AAE8-CBB789C85210}"/>
              </a:ext>
            </a:extLst>
          </p:cNvPr>
          <p:cNvSpPr/>
          <p:nvPr/>
        </p:nvSpPr>
        <p:spPr>
          <a:xfrm>
            <a:off x="703675" y="38763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If we take the equation for the total resistance and multiply both</a:t>
            </a:r>
          </a:p>
          <a:p>
            <a:r>
              <a:rPr lang="en-US" dirty="0">
                <a:latin typeface="Times New Roman" panose="02020603050405020304" pitchFamily="18" charset="0"/>
              </a:rPr>
              <a:t>sides by the applied voltage, we obtain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B49DA5-D942-4008-B3C1-CCA6BFA3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89" y="4550118"/>
            <a:ext cx="4455459" cy="13262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13CBB1-608C-40AD-AC16-6E640A0FCC8E}"/>
              </a:ext>
            </a:extLst>
          </p:cNvPr>
          <p:cNvSpPr/>
          <p:nvPr/>
        </p:nvSpPr>
        <p:spPr>
          <a:xfrm>
            <a:off x="661113" y="5850812"/>
            <a:ext cx="11403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Substituting the Ohm’s law relationships appearing above, we find that the source current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FD272-29DA-4B97-A5D6-5C4DB7D7E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75" y="6337292"/>
            <a:ext cx="1496400" cy="321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E9E979-BCBB-4EEA-BD38-FFA7A71F4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301" y="1138204"/>
            <a:ext cx="5134798" cy="3450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66F7A9-F1DB-46D5-B4C5-B939EA92E6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770" y="4703444"/>
            <a:ext cx="1780200" cy="643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D4A501-4CAD-490D-9B61-8B713FA4D0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529"/>
          <a:stretch/>
        </p:blipFill>
        <p:spPr>
          <a:xfrm>
            <a:off x="8658770" y="5461803"/>
            <a:ext cx="964624" cy="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27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8429B-FF48-4FE3-8B6F-B89A599F4C7B}"/>
              </a:ext>
            </a:extLst>
          </p:cNvPr>
          <p:cNvSpPr/>
          <p:nvPr/>
        </p:nvSpPr>
        <p:spPr>
          <a:xfrm>
            <a:off x="703675" y="1140326"/>
            <a:ext cx="49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voltage across parallel elements is the same.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199FE-63AD-4CCC-99CD-CE002BB6C104}"/>
              </a:ext>
            </a:extLst>
          </p:cNvPr>
          <p:cNvSpPr/>
          <p:nvPr/>
        </p:nvSpPr>
        <p:spPr>
          <a:xfrm>
            <a:off x="703675" y="1699620"/>
            <a:ext cx="275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Using this fact will result 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BFB22-E66D-4D5C-9CDF-4716B1839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76" y="2176316"/>
            <a:ext cx="3967960" cy="17526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336E90A-1C32-4050-AAE8-CBB789C85210}"/>
              </a:ext>
            </a:extLst>
          </p:cNvPr>
          <p:cNvSpPr/>
          <p:nvPr/>
        </p:nvSpPr>
        <p:spPr>
          <a:xfrm>
            <a:off x="703675" y="38763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If we take the equation for the total resistance and multiply both</a:t>
            </a:r>
          </a:p>
          <a:p>
            <a:r>
              <a:rPr lang="en-US" dirty="0">
                <a:latin typeface="Times New Roman" panose="02020603050405020304" pitchFamily="18" charset="0"/>
              </a:rPr>
              <a:t>sides by the applied voltage, we obtain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B49DA5-D942-4008-B3C1-CCA6BFA3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89" y="4550118"/>
            <a:ext cx="4455459" cy="13262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13CBB1-608C-40AD-AC16-6E640A0FCC8E}"/>
              </a:ext>
            </a:extLst>
          </p:cNvPr>
          <p:cNvSpPr/>
          <p:nvPr/>
        </p:nvSpPr>
        <p:spPr>
          <a:xfrm>
            <a:off x="661113" y="5850812"/>
            <a:ext cx="11403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Substituting the Ohm’s law relationships appearing above, we find that the source current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FD272-29DA-4B97-A5D6-5C4DB7D7E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75" y="6337292"/>
            <a:ext cx="1496400" cy="3216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E9E979-BCBB-4EEA-BD38-FFA7A71F4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301" y="1138204"/>
            <a:ext cx="5134798" cy="3450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18F1C5-F8EF-4876-93C3-D8EE47EFC792}"/>
              </a:ext>
            </a:extLst>
          </p:cNvPr>
          <p:cNvSpPr/>
          <p:nvPr/>
        </p:nvSpPr>
        <p:spPr>
          <a:xfrm>
            <a:off x="3280220" y="2096352"/>
            <a:ext cx="1382577" cy="42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70D98B-ECE5-45A7-86E5-6B31C15DB46A}"/>
              </a:ext>
            </a:extLst>
          </p:cNvPr>
          <p:cNvSpPr/>
          <p:nvPr/>
        </p:nvSpPr>
        <p:spPr>
          <a:xfrm>
            <a:off x="705151" y="6239375"/>
            <a:ext cx="1382577" cy="562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C4BE5C-AC48-41F8-8776-DF99F9CD65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770" y="4703444"/>
            <a:ext cx="1780200" cy="643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2D7434-EEB5-4716-9E33-A6D329BC25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529"/>
          <a:stretch/>
        </p:blipFill>
        <p:spPr>
          <a:xfrm>
            <a:off x="8658770" y="5461803"/>
            <a:ext cx="964624" cy="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02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7A068-9DC0-4E0C-8AB4-FAF4CB2A7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08" y="1512080"/>
            <a:ext cx="6330339" cy="1495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C5BD02-C4ED-4E2A-9BE1-CA286628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393"/>
          <a:stretch/>
        </p:blipFill>
        <p:spPr>
          <a:xfrm>
            <a:off x="807308" y="1610728"/>
            <a:ext cx="5340601" cy="11679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EB3AD4-8EDA-4D51-9161-1D0B6B221F0F}"/>
              </a:ext>
            </a:extLst>
          </p:cNvPr>
          <p:cNvSpPr/>
          <p:nvPr/>
        </p:nvSpPr>
        <p:spPr>
          <a:xfrm>
            <a:off x="7622961" y="3429000"/>
            <a:ext cx="859092" cy="487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7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E7037-38EB-485B-8177-39B5D46FA27C}"/>
              </a:ext>
            </a:extLst>
          </p:cNvPr>
          <p:cNvSpPr/>
          <p:nvPr/>
        </p:nvSpPr>
        <p:spPr>
          <a:xfrm>
            <a:off x="1174810" y="1227312"/>
            <a:ext cx="1054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Elements or branches are said to be in a parallel connection when they have exactly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two nodes 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in common.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87ADE-118D-4864-95E3-3A97E0CC9629}"/>
              </a:ext>
            </a:extLst>
          </p:cNvPr>
          <p:cNvSpPr/>
          <p:nvPr/>
        </p:nvSpPr>
        <p:spPr>
          <a:xfrm>
            <a:off x="1187351" y="1827465"/>
            <a:ext cx="10641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Figure shows several different ways of sketching parallel elements. The elements between the nodes may be any two-terminal devices such as voltage sources, resistors, light bulbs, and the like.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675846-B6CA-4F7B-831C-8E109314CC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22"/>
          <a:stretch/>
        </p:blipFill>
        <p:spPr>
          <a:xfrm>
            <a:off x="2398622" y="2407511"/>
            <a:ext cx="7313549" cy="2439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F53EBD-CED5-4F2E-8F06-4598C4721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12" r="59844" b="-2663"/>
          <a:stretch/>
        </p:blipFill>
        <p:spPr>
          <a:xfrm>
            <a:off x="2398623" y="4722920"/>
            <a:ext cx="2936858" cy="21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39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54F3B-511F-4677-AACB-45050BED3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919"/>
          <a:stretch/>
        </p:blipFill>
        <p:spPr>
          <a:xfrm>
            <a:off x="807308" y="1610728"/>
            <a:ext cx="5340601" cy="1818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C36DEC-E211-42D3-A4D1-44652DDE163E}"/>
              </a:ext>
            </a:extLst>
          </p:cNvPr>
          <p:cNvSpPr/>
          <p:nvPr/>
        </p:nvSpPr>
        <p:spPr>
          <a:xfrm>
            <a:off x="7622961" y="3429000"/>
            <a:ext cx="859092" cy="487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0B254F-1801-45A6-A2E8-09A7C9D3B2FE}"/>
              </a:ext>
            </a:extLst>
          </p:cNvPr>
          <p:cNvSpPr/>
          <p:nvPr/>
        </p:nvSpPr>
        <p:spPr>
          <a:xfrm>
            <a:off x="7622961" y="1787999"/>
            <a:ext cx="859092" cy="487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B5C7E-788B-4777-ADDF-0852477F6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44"/>
          <a:stretch/>
        </p:blipFill>
        <p:spPr>
          <a:xfrm>
            <a:off x="807308" y="1610728"/>
            <a:ext cx="5340601" cy="25706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D9A827-96AE-4B3D-A2CB-D547530E0440}"/>
              </a:ext>
            </a:extLst>
          </p:cNvPr>
          <p:cNvSpPr/>
          <p:nvPr/>
        </p:nvSpPr>
        <p:spPr>
          <a:xfrm>
            <a:off x="9303798" y="1768874"/>
            <a:ext cx="408374" cy="69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721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63409E-52EA-4EC3-8809-6EB354755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27"/>
          <a:stretch/>
        </p:blipFill>
        <p:spPr>
          <a:xfrm>
            <a:off x="807308" y="1610728"/>
            <a:ext cx="5340601" cy="32631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41BF22-E2BC-4232-AA22-4FD0253ECB79}"/>
              </a:ext>
            </a:extLst>
          </p:cNvPr>
          <p:cNvSpPr/>
          <p:nvPr/>
        </p:nvSpPr>
        <p:spPr>
          <a:xfrm>
            <a:off x="10963927" y="1768874"/>
            <a:ext cx="408374" cy="69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7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161"/>
          <a:stretch/>
        </p:blipFill>
        <p:spPr>
          <a:xfrm>
            <a:off x="807308" y="1610728"/>
            <a:ext cx="5340601" cy="3618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D8777C-1B4D-44E2-AA13-135841C173F3}"/>
              </a:ext>
            </a:extLst>
          </p:cNvPr>
          <p:cNvSpPr/>
          <p:nvPr/>
        </p:nvSpPr>
        <p:spPr>
          <a:xfrm>
            <a:off x="10963927" y="1768874"/>
            <a:ext cx="408374" cy="69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5A7666-3D63-4646-99E0-DF26C72D592D}"/>
              </a:ext>
            </a:extLst>
          </p:cNvPr>
          <p:cNvSpPr/>
          <p:nvPr/>
        </p:nvSpPr>
        <p:spPr>
          <a:xfrm>
            <a:off x="9303798" y="1768874"/>
            <a:ext cx="408374" cy="69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E1E0F4-6B3F-469F-9F16-D9EF3EF8738A}"/>
              </a:ext>
            </a:extLst>
          </p:cNvPr>
          <p:cNvSpPr/>
          <p:nvPr/>
        </p:nvSpPr>
        <p:spPr>
          <a:xfrm>
            <a:off x="7622961" y="1787999"/>
            <a:ext cx="859092" cy="487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21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77"/>
          <a:stretch/>
        </p:blipFill>
        <p:spPr>
          <a:xfrm>
            <a:off x="807308" y="1610728"/>
            <a:ext cx="5340601" cy="4382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D8777C-1B4D-44E2-AA13-135841C173F3}"/>
              </a:ext>
            </a:extLst>
          </p:cNvPr>
          <p:cNvSpPr/>
          <p:nvPr/>
        </p:nvSpPr>
        <p:spPr>
          <a:xfrm>
            <a:off x="10963927" y="1768874"/>
            <a:ext cx="408374" cy="69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5A7666-3D63-4646-99E0-DF26C72D592D}"/>
              </a:ext>
            </a:extLst>
          </p:cNvPr>
          <p:cNvSpPr/>
          <p:nvPr/>
        </p:nvSpPr>
        <p:spPr>
          <a:xfrm>
            <a:off x="9303798" y="1768874"/>
            <a:ext cx="408374" cy="69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E1E0F4-6B3F-469F-9F16-D9EF3EF8738A}"/>
              </a:ext>
            </a:extLst>
          </p:cNvPr>
          <p:cNvSpPr/>
          <p:nvPr/>
        </p:nvSpPr>
        <p:spPr>
          <a:xfrm>
            <a:off x="7622961" y="1787999"/>
            <a:ext cx="859092" cy="487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887C1FD-FA9A-40BD-9417-9D4E2A74FD57}"/>
              </a:ext>
            </a:extLst>
          </p:cNvPr>
          <p:cNvSpPr/>
          <p:nvPr/>
        </p:nvSpPr>
        <p:spPr>
          <a:xfrm>
            <a:off x="7821227" y="1392510"/>
            <a:ext cx="452761" cy="28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16C0FE0-3AC5-49F5-95AB-F5A0693EAE7A}"/>
              </a:ext>
            </a:extLst>
          </p:cNvPr>
          <p:cNvSpPr/>
          <p:nvPr/>
        </p:nvSpPr>
        <p:spPr>
          <a:xfrm>
            <a:off x="9598240" y="1358480"/>
            <a:ext cx="452761" cy="28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F6E9AC1-8141-4EF2-AEC6-C866901724A0}"/>
              </a:ext>
            </a:extLst>
          </p:cNvPr>
          <p:cNvSpPr/>
          <p:nvPr/>
        </p:nvSpPr>
        <p:spPr>
          <a:xfrm rot="5400000">
            <a:off x="8795372" y="1901958"/>
            <a:ext cx="452761" cy="285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4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77"/>
          <a:stretch/>
        </p:blipFill>
        <p:spPr>
          <a:xfrm>
            <a:off x="807308" y="1610728"/>
            <a:ext cx="5340601" cy="4382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37687-32FD-42CA-8A24-D0B3655E86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928"/>
          <a:stretch/>
        </p:blipFill>
        <p:spPr>
          <a:xfrm>
            <a:off x="4834336" y="4379104"/>
            <a:ext cx="396796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111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77"/>
          <a:stretch/>
        </p:blipFill>
        <p:spPr>
          <a:xfrm>
            <a:off x="807308" y="1610728"/>
            <a:ext cx="5340601" cy="43824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3B15EA-83DC-4B07-9B10-6A04CAC67E31}"/>
              </a:ext>
            </a:extLst>
          </p:cNvPr>
          <p:cNvSpPr/>
          <p:nvPr/>
        </p:nvSpPr>
        <p:spPr>
          <a:xfrm>
            <a:off x="9854214" y="1793289"/>
            <a:ext cx="239697" cy="208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56EC6E-9537-4ADC-9CFD-7CDB38247DFB}"/>
              </a:ext>
            </a:extLst>
          </p:cNvPr>
          <p:cNvSpPr/>
          <p:nvPr/>
        </p:nvSpPr>
        <p:spPr>
          <a:xfrm>
            <a:off x="11577962" y="1794767"/>
            <a:ext cx="239697" cy="208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DFC71D-DDFE-4CE1-9EF9-F3BE2B5DF727}"/>
              </a:ext>
            </a:extLst>
          </p:cNvPr>
          <p:cNvSpPr/>
          <p:nvPr/>
        </p:nvSpPr>
        <p:spPr>
          <a:xfrm>
            <a:off x="7094732" y="1794765"/>
            <a:ext cx="239697" cy="20862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F089D5-6E1E-4AEE-883B-54B67977E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928"/>
          <a:stretch/>
        </p:blipFill>
        <p:spPr>
          <a:xfrm>
            <a:off x="4834336" y="4379104"/>
            <a:ext cx="396796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4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77"/>
          <a:stretch/>
        </p:blipFill>
        <p:spPr>
          <a:xfrm>
            <a:off x="807308" y="1610728"/>
            <a:ext cx="5340601" cy="4382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D4BAB-757D-4360-AC84-1E8D3B2F2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295"/>
          <a:stretch/>
        </p:blipFill>
        <p:spPr>
          <a:xfrm>
            <a:off x="6860754" y="4706515"/>
            <a:ext cx="5211601" cy="369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DA9DF-8759-4A87-8984-9B5B8A86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928"/>
          <a:stretch/>
        </p:blipFill>
        <p:spPr>
          <a:xfrm>
            <a:off x="4834336" y="4379104"/>
            <a:ext cx="3967960" cy="3693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DAE21B-750C-48B1-863D-525E66A985B5}"/>
              </a:ext>
            </a:extLst>
          </p:cNvPr>
          <p:cNvSpPr/>
          <p:nvPr/>
        </p:nvSpPr>
        <p:spPr>
          <a:xfrm>
            <a:off x="7883371" y="2638454"/>
            <a:ext cx="56076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C5C120-F458-4ADA-AE3C-DA0A67FA1A37}"/>
              </a:ext>
            </a:extLst>
          </p:cNvPr>
          <p:cNvSpPr/>
          <p:nvPr/>
        </p:nvSpPr>
        <p:spPr>
          <a:xfrm>
            <a:off x="4124921" y="3554334"/>
            <a:ext cx="56076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76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77"/>
          <a:stretch/>
        </p:blipFill>
        <p:spPr>
          <a:xfrm>
            <a:off x="807308" y="1610728"/>
            <a:ext cx="5340601" cy="4382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D4BAB-757D-4360-AC84-1E8D3B2F2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047"/>
          <a:stretch/>
        </p:blipFill>
        <p:spPr>
          <a:xfrm>
            <a:off x="6860754" y="4706516"/>
            <a:ext cx="5211601" cy="655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DA9DF-8759-4A87-8984-9B5B8A86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928"/>
          <a:stretch/>
        </p:blipFill>
        <p:spPr>
          <a:xfrm>
            <a:off x="4834336" y="4379104"/>
            <a:ext cx="3967960" cy="369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83E610-A398-4BD2-965B-256D7F6AB644}"/>
              </a:ext>
            </a:extLst>
          </p:cNvPr>
          <p:cNvSpPr/>
          <p:nvPr/>
        </p:nvSpPr>
        <p:spPr>
          <a:xfrm>
            <a:off x="4197530" y="4300080"/>
            <a:ext cx="56076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F99C8-8388-4002-9F74-091033D14DD9}"/>
              </a:ext>
            </a:extLst>
          </p:cNvPr>
          <p:cNvSpPr/>
          <p:nvPr/>
        </p:nvSpPr>
        <p:spPr>
          <a:xfrm>
            <a:off x="7883371" y="2638454"/>
            <a:ext cx="56076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07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77"/>
          <a:stretch/>
        </p:blipFill>
        <p:spPr>
          <a:xfrm>
            <a:off x="807308" y="1610728"/>
            <a:ext cx="5340601" cy="4382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D4BAB-757D-4360-AC84-1E8D3B2F2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278"/>
          <a:stretch/>
        </p:blipFill>
        <p:spPr>
          <a:xfrm>
            <a:off x="6860754" y="4706515"/>
            <a:ext cx="5211601" cy="948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DA9DF-8759-4A87-8984-9B5B8A86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928"/>
          <a:stretch/>
        </p:blipFill>
        <p:spPr>
          <a:xfrm>
            <a:off x="4834336" y="4379104"/>
            <a:ext cx="3967960" cy="3693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183D5-1282-4320-B4C1-B167E34261AF}"/>
              </a:ext>
            </a:extLst>
          </p:cNvPr>
          <p:cNvSpPr/>
          <p:nvPr/>
        </p:nvSpPr>
        <p:spPr>
          <a:xfrm>
            <a:off x="7883371" y="2638454"/>
            <a:ext cx="56076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0A910D-36D7-4D35-BCB0-4D1E6108F14B}"/>
              </a:ext>
            </a:extLst>
          </p:cNvPr>
          <p:cNvSpPr/>
          <p:nvPr/>
        </p:nvSpPr>
        <p:spPr>
          <a:xfrm>
            <a:off x="3259571" y="2853000"/>
            <a:ext cx="56076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2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E7037-38EB-485B-8177-39B5D46FA27C}"/>
              </a:ext>
            </a:extLst>
          </p:cNvPr>
          <p:cNvSpPr/>
          <p:nvPr/>
        </p:nvSpPr>
        <p:spPr>
          <a:xfrm>
            <a:off x="1174810" y="1227312"/>
            <a:ext cx="1054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Elements or branches are said to be in a parallel connection when they have exactly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two nodes 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in common.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87ADE-118D-4864-95E3-3A97E0CC9629}"/>
              </a:ext>
            </a:extLst>
          </p:cNvPr>
          <p:cNvSpPr/>
          <p:nvPr/>
        </p:nvSpPr>
        <p:spPr>
          <a:xfrm>
            <a:off x="1187351" y="1827465"/>
            <a:ext cx="10641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Figure shows several different ways of sketching parallel elements. The elements between the nodes may be any two-terminal devices such as voltage sources, resistors, light bulbs, and the like.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675846-B6CA-4F7B-831C-8E109314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22" y="2407511"/>
            <a:ext cx="7313549" cy="43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3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67EED-5D1A-4A59-9A66-3BDF00A40E49}"/>
              </a:ext>
            </a:extLst>
          </p:cNvPr>
          <p:cNvSpPr/>
          <p:nvPr/>
        </p:nvSpPr>
        <p:spPr>
          <a:xfrm>
            <a:off x="807308" y="1023178"/>
            <a:ext cx="522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parallel network of Figure shown: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A0CA58-7639-48E6-804A-DDAB135F8D6D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D771D-666A-43B2-A7AA-1A1B61F7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78" y="1610728"/>
            <a:ext cx="4894555" cy="27941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31C4F-2DB1-4D10-BB96-95F569099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77"/>
          <a:stretch/>
        </p:blipFill>
        <p:spPr>
          <a:xfrm>
            <a:off x="807308" y="1610728"/>
            <a:ext cx="5340601" cy="4382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2D4BAB-757D-4360-AC84-1E8D3B2F2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754" y="4706515"/>
            <a:ext cx="5211601" cy="128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DA9DF-8759-4A87-8984-9B5B8A86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8928"/>
          <a:stretch/>
        </p:blipFill>
        <p:spPr>
          <a:xfrm>
            <a:off x="4834336" y="4379104"/>
            <a:ext cx="3967960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5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26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52A54-CC9D-4B90-ACB6-BFDA83BE2198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current law (KCL)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FC2F8-61E5-41AE-A8E7-B386416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140" y="2487396"/>
            <a:ext cx="3233589" cy="3423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AE982-D7D9-48C0-B97C-CE626CBE1FDA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</a:t>
            </a:r>
            <a:r>
              <a:rPr lang="en-US" sz="2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law (KCL)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F5B79-837B-464A-B1AF-451EC6534A2A}"/>
              </a:ext>
            </a:extLst>
          </p:cNvPr>
          <p:cNvSpPr/>
          <p:nvPr/>
        </p:nvSpPr>
        <p:spPr>
          <a:xfrm>
            <a:off x="3542191" y="2119446"/>
            <a:ext cx="664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-Italic"/>
              </a:rPr>
              <a:t>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entering </a:t>
            </a:r>
            <a:r>
              <a:rPr lang="en-US">
                <a:latin typeface="Times-Italic"/>
              </a:rPr>
              <a:t>a node is equal to 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leaving </a:t>
            </a:r>
            <a:r>
              <a:rPr lang="en-US">
                <a:latin typeface="Times-Italic"/>
              </a:rPr>
              <a:t>the node.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6C90F-90E4-4210-9240-4D18D152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10" y="947288"/>
            <a:ext cx="6172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89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252A54-CC9D-4B90-ACB6-BFDA83BE2198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current law (KCL)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FC2F8-61E5-41AE-A8E7-B386416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140" y="2487396"/>
            <a:ext cx="3233589" cy="3423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AE982-D7D9-48C0-B97C-CE626CBE1FDA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</a:t>
            </a:r>
            <a:r>
              <a:rPr lang="en-US" sz="2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law (KCL)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F5B79-837B-464A-B1AF-451EC6534A2A}"/>
              </a:ext>
            </a:extLst>
          </p:cNvPr>
          <p:cNvSpPr/>
          <p:nvPr/>
        </p:nvSpPr>
        <p:spPr>
          <a:xfrm>
            <a:off x="3542191" y="2119446"/>
            <a:ext cx="664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-Italic"/>
              </a:rPr>
              <a:t>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entering </a:t>
            </a:r>
            <a:r>
              <a:rPr lang="en-US">
                <a:latin typeface="Times-Italic"/>
              </a:rPr>
              <a:t>a node is equal to 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leaving </a:t>
            </a:r>
            <a:r>
              <a:rPr lang="en-US">
                <a:latin typeface="Times-Italic"/>
              </a:rPr>
              <a:t>the node.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6C90F-90E4-4210-9240-4D18D152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10" y="947288"/>
            <a:ext cx="6172200" cy="1000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9D723F-C591-4A9A-8B52-FDC1B13644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934"/>
          <a:stretch/>
        </p:blipFill>
        <p:spPr>
          <a:xfrm>
            <a:off x="3524268" y="3295650"/>
            <a:ext cx="479135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035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252A54-CC9D-4B90-ACB6-BFDA83BE2198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current law (KCL)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FC2F8-61E5-41AE-A8E7-B386416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503" y="2487397"/>
            <a:ext cx="3233589" cy="3423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AE982-D7D9-48C0-B97C-CE626CBE1FDA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</a:t>
            </a:r>
            <a:r>
              <a:rPr lang="en-US" sz="2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law (KCL)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F5B79-837B-464A-B1AF-451EC6534A2A}"/>
              </a:ext>
            </a:extLst>
          </p:cNvPr>
          <p:cNvSpPr/>
          <p:nvPr/>
        </p:nvSpPr>
        <p:spPr>
          <a:xfrm>
            <a:off x="3542191" y="2119446"/>
            <a:ext cx="664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-Italic"/>
              </a:rPr>
              <a:t>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entering </a:t>
            </a:r>
            <a:r>
              <a:rPr lang="en-US">
                <a:latin typeface="Times-Italic"/>
              </a:rPr>
              <a:t>a node is equal to 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leaving </a:t>
            </a:r>
            <a:r>
              <a:rPr lang="en-US">
                <a:latin typeface="Times-Italic"/>
              </a:rPr>
              <a:t>the node.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6C90F-90E4-4210-9240-4D18D152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10" y="947288"/>
            <a:ext cx="6172200" cy="1000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30BCBD-5993-4FD3-8EE9-E33819B554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440"/>
          <a:stretch/>
        </p:blipFill>
        <p:spPr>
          <a:xfrm>
            <a:off x="3524268" y="3295651"/>
            <a:ext cx="4791355" cy="11049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D7B2EA6-F5DB-49D6-B9A5-DD5842F131C4}"/>
              </a:ext>
            </a:extLst>
          </p:cNvPr>
          <p:cNvSpPr/>
          <p:nvPr/>
        </p:nvSpPr>
        <p:spPr>
          <a:xfrm>
            <a:off x="9044772" y="4047834"/>
            <a:ext cx="529626" cy="464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13EE0CD-2CCD-48F3-8DA8-DF313066C40D}"/>
              </a:ext>
            </a:extLst>
          </p:cNvPr>
          <p:cNvSpPr/>
          <p:nvPr/>
        </p:nvSpPr>
        <p:spPr>
          <a:xfrm rot="5400000">
            <a:off x="10024597" y="3027933"/>
            <a:ext cx="529626" cy="464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7BB2734-0980-402D-BAFB-8C388135DD31}"/>
              </a:ext>
            </a:extLst>
          </p:cNvPr>
          <p:cNvSpPr/>
          <p:nvPr/>
        </p:nvSpPr>
        <p:spPr>
          <a:xfrm rot="19749922">
            <a:off x="11005358" y="3391705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0C2A8E-6BAD-4F33-8191-5B694913E397}"/>
              </a:ext>
            </a:extLst>
          </p:cNvPr>
          <p:cNvSpPr/>
          <p:nvPr/>
        </p:nvSpPr>
        <p:spPr>
          <a:xfrm rot="1660835">
            <a:off x="11049575" y="4599714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332D7CA-371E-44A3-B02C-78DA3E16C85B}"/>
              </a:ext>
            </a:extLst>
          </p:cNvPr>
          <p:cNvSpPr/>
          <p:nvPr/>
        </p:nvSpPr>
        <p:spPr>
          <a:xfrm rot="7582392">
            <a:off x="9300707" y="4946118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35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252A54-CC9D-4B90-ACB6-BFDA83BE2198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current law (KCL)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FC2F8-61E5-41AE-A8E7-B386416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503" y="2487397"/>
            <a:ext cx="3233589" cy="3423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AE982-D7D9-48C0-B97C-CE626CBE1FDA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</a:t>
            </a:r>
            <a:r>
              <a:rPr lang="en-US" sz="2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law (KCL)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F5B79-837B-464A-B1AF-451EC6534A2A}"/>
              </a:ext>
            </a:extLst>
          </p:cNvPr>
          <p:cNvSpPr/>
          <p:nvPr/>
        </p:nvSpPr>
        <p:spPr>
          <a:xfrm>
            <a:off x="3542191" y="2119446"/>
            <a:ext cx="664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-Italic"/>
              </a:rPr>
              <a:t>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entering </a:t>
            </a:r>
            <a:r>
              <a:rPr lang="en-US">
                <a:latin typeface="Times-Italic"/>
              </a:rPr>
              <a:t>a node is equal to 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leaving </a:t>
            </a:r>
            <a:r>
              <a:rPr lang="en-US">
                <a:latin typeface="Times-Italic"/>
              </a:rPr>
              <a:t>the node.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6C90F-90E4-4210-9240-4D18D152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10" y="947288"/>
            <a:ext cx="6172200" cy="100012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D7B2EA6-F5DB-49D6-B9A5-DD5842F131C4}"/>
              </a:ext>
            </a:extLst>
          </p:cNvPr>
          <p:cNvSpPr/>
          <p:nvPr/>
        </p:nvSpPr>
        <p:spPr>
          <a:xfrm>
            <a:off x="9044772" y="4047834"/>
            <a:ext cx="529626" cy="464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13EE0CD-2CCD-48F3-8DA8-DF313066C40D}"/>
              </a:ext>
            </a:extLst>
          </p:cNvPr>
          <p:cNvSpPr/>
          <p:nvPr/>
        </p:nvSpPr>
        <p:spPr>
          <a:xfrm rot="5400000">
            <a:off x="10024597" y="3027933"/>
            <a:ext cx="529626" cy="464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7BB2734-0980-402D-BAFB-8C388135DD31}"/>
              </a:ext>
            </a:extLst>
          </p:cNvPr>
          <p:cNvSpPr/>
          <p:nvPr/>
        </p:nvSpPr>
        <p:spPr>
          <a:xfrm rot="19749922">
            <a:off x="11005358" y="3391705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0C2A8E-6BAD-4F33-8191-5B694913E397}"/>
              </a:ext>
            </a:extLst>
          </p:cNvPr>
          <p:cNvSpPr/>
          <p:nvPr/>
        </p:nvSpPr>
        <p:spPr>
          <a:xfrm rot="1660835">
            <a:off x="11049575" y="4599714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332D7CA-371E-44A3-B02C-78DA3E16C85B}"/>
              </a:ext>
            </a:extLst>
          </p:cNvPr>
          <p:cNvSpPr/>
          <p:nvPr/>
        </p:nvSpPr>
        <p:spPr>
          <a:xfrm rot="7582392">
            <a:off x="9300707" y="4946118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526977-2636-44D0-B40C-202AAD1A58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291"/>
          <a:stretch/>
        </p:blipFill>
        <p:spPr>
          <a:xfrm>
            <a:off x="3524268" y="3295651"/>
            <a:ext cx="4791355" cy="14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6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252A54-CC9D-4B90-ACB6-BFDA83BE2198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current law (KCL)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FC2F8-61E5-41AE-A8E7-B386416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503" y="2487397"/>
            <a:ext cx="3233589" cy="34233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EAE982-D7D9-48C0-B97C-CE626CBE1FDA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</a:t>
            </a:r>
            <a:r>
              <a:rPr lang="en-US" sz="2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law (KCL)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F5B79-837B-464A-B1AF-451EC6534A2A}"/>
              </a:ext>
            </a:extLst>
          </p:cNvPr>
          <p:cNvSpPr/>
          <p:nvPr/>
        </p:nvSpPr>
        <p:spPr>
          <a:xfrm>
            <a:off x="3542191" y="2119446"/>
            <a:ext cx="664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-Italic"/>
              </a:rPr>
              <a:t>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entering </a:t>
            </a:r>
            <a:r>
              <a:rPr lang="en-US">
                <a:latin typeface="Times-Italic"/>
              </a:rPr>
              <a:t>a node is equal to the summation of </a:t>
            </a:r>
            <a:r>
              <a:rPr lang="en-US">
                <a:solidFill>
                  <a:srgbClr val="C00000"/>
                </a:solidFill>
                <a:latin typeface="Times-Italic"/>
              </a:rPr>
              <a:t>currents leaving </a:t>
            </a:r>
            <a:r>
              <a:rPr lang="en-US">
                <a:latin typeface="Times-Italic"/>
              </a:rPr>
              <a:t>the node.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C6C90F-90E4-4210-9240-4D18D152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10" y="947288"/>
            <a:ext cx="6172200" cy="1000125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D7B2EA6-F5DB-49D6-B9A5-DD5842F131C4}"/>
              </a:ext>
            </a:extLst>
          </p:cNvPr>
          <p:cNvSpPr/>
          <p:nvPr/>
        </p:nvSpPr>
        <p:spPr>
          <a:xfrm>
            <a:off x="9044772" y="4047834"/>
            <a:ext cx="529626" cy="464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13EE0CD-2CCD-48F3-8DA8-DF313066C40D}"/>
              </a:ext>
            </a:extLst>
          </p:cNvPr>
          <p:cNvSpPr/>
          <p:nvPr/>
        </p:nvSpPr>
        <p:spPr>
          <a:xfrm rot="5400000">
            <a:off x="10024597" y="3027933"/>
            <a:ext cx="529626" cy="46441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7BB2734-0980-402D-BAFB-8C388135DD31}"/>
              </a:ext>
            </a:extLst>
          </p:cNvPr>
          <p:cNvSpPr/>
          <p:nvPr/>
        </p:nvSpPr>
        <p:spPr>
          <a:xfrm rot="19749922">
            <a:off x="11005358" y="3391705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0C2A8E-6BAD-4F33-8191-5B694913E397}"/>
              </a:ext>
            </a:extLst>
          </p:cNvPr>
          <p:cNvSpPr/>
          <p:nvPr/>
        </p:nvSpPr>
        <p:spPr>
          <a:xfrm rot="1660835">
            <a:off x="11049575" y="4599714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332D7CA-371E-44A3-B02C-78DA3E16C85B}"/>
              </a:ext>
            </a:extLst>
          </p:cNvPr>
          <p:cNvSpPr/>
          <p:nvPr/>
        </p:nvSpPr>
        <p:spPr>
          <a:xfrm rot="7582392">
            <a:off x="9300707" y="4946118"/>
            <a:ext cx="529626" cy="4644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4DB0A-041A-4210-9653-C51636FA2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91" y="3071419"/>
            <a:ext cx="49149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93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2" y="1536344"/>
            <a:ext cx="6152226" cy="29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148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2" y="1536344"/>
            <a:ext cx="6152226" cy="29735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B8E870-1A6C-457C-AA46-B4E5176149B2}"/>
              </a:ext>
            </a:extLst>
          </p:cNvPr>
          <p:cNvSpPr/>
          <p:nvPr/>
        </p:nvSpPr>
        <p:spPr>
          <a:xfrm>
            <a:off x="5939162" y="2614728"/>
            <a:ext cx="941032" cy="43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B3C196-57B9-4086-9E9C-9CB9F880F255}"/>
              </a:ext>
            </a:extLst>
          </p:cNvPr>
          <p:cNvSpPr/>
          <p:nvPr/>
        </p:nvSpPr>
        <p:spPr>
          <a:xfrm>
            <a:off x="6784020" y="3877194"/>
            <a:ext cx="1010573" cy="43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26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2" y="1536344"/>
            <a:ext cx="6152226" cy="29735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9B8E870-1A6C-457C-AA46-B4E5176149B2}"/>
              </a:ext>
            </a:extLst>
          </p:cNvPr>
          <p:cNvSpPr/>
          <p:nvPr/>
        </p:nvSpPr>
        <p:spPr>
          <a:xfrm>
            <a:off x="5939162" y="2614728"/>
            <a:ext cx="941032" cy="43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B3C196-57B9-4086-9E9C-9CB9F880F255}"/>
              </a:ext>
            </a:extLst>
          </p:cNvPr>
          <p:cNvSpPr/>
          <p:nvPr/>
        </p:nvSpPr>
        <p:spPr>
          <a:xfrm>
            <a:off x="6784020" y="3877194"/>
            <a:ext cx="1010573" cy="43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53533-1DB4-4E88-A97D-873125979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860"/>
          <a:stretch/>
        </p:blipFill>
        <p:spPr>
          <a:xfrm>
            <a:off x="978136" y="1398687"/>
            <a:ext cx="4370566" cy="18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1" y="1536344"/>
            <a:ext cx="6152226" cy="2973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9AD1EC-8A46-4681-8048-FF3220DDA18F}"/>
              </a:ext>
            </a:extLst>
          </p:cNvPr>
          <p:cNvSpPr/>
          <p:nvPr/>
        </p:nvSpPr>
        <p:spPr>
          <a:xfrm>
            <a:off x="5939162" y="2614728"/>
            <a:ext cx="941032" cy="43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E52E0-449D-4214-816F-7DB4B13A13B1}"/>
              </a:ext>
            </a:extLst>
          </p:cNvPr>
          <p:cNvSpPr/>
          <p:nvPr/>
        </p:nvSpPr>
        <p:spPr>
          <a:xfrm>
            <a:off x="6784020" y="3877194"/>
            <a:ext cx="1010573" cy="4391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4662481A-DE2D-4702-A2B2-03372AE0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2404" y="1580459"/>
            <a:ext cx="356577" cy="356577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ECA5F2C-4774-4305-A869-71A281CB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194" y="3560406"/>
            <a:ext cx="356577" cy="35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7268A-CC61-4E86-A673-F3589EF47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519"/>
          <a:stretch/>
        </p:blipFill>
        <p:spPr>
          <a:xfrm>
            <a:off x="978136" y="1398688"/>
            <a:ext cx="4370566" cy="185054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16B2D603-5F55-4D05-B31C-D3F65D8FD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1389" y="2159440"/>
            <a:ext cx="356577" cy="35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12F4-F917-4872-B2D4-486E2F04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753427"/>
            <a:ext cx="3173400" cy="919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60A712-D03A-4BF5-AA95-C3FB7810A50C}"/>
              </a:ext>
            </a:extLst>
          </p:cNvPr>
          <p:cNvSpPr/>
          <p:nvPr/>
        </p:nvSpPr>
        <p:spPr>
          <a:xfrm>
            <a:off x="771525" y="1107096"/>
            <a:ext cx="1064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By finding the reciprocal of the resistance of a material, we have a measure of how well the material will conduct electricity. The quantity is called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conductance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, has the symbol G, and is measured in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siemens (S)</a:t>
            </a:r>
          </a:p>
        </p:txBody>
      </p:sp>
    </p:spTree>
    <p:extLst>
      <p:ext uri="{BB962C8B-B14F-4D97-AF65-F5344CB8AC3E}">
        <p14:creationId xmlns:p14="http://schemas.microsoft.com/office/powerpoint/2010/main" val="31661980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1" y="1536344"/>
            <a:ext cx="6152226" cy="2973515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4662481A-DE2D-4702-A2B2-03372AE0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2404" y="1580459"/>
            <a:ext cx="356577" cy="356577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43F269F3-A88F-4863-99A1-1A71F3C0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606" y="1673193"/>
            <a:ext cx="356577" cy="35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7268A-CC61-4E86-A673-F3589EF47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306"/>
          <a:stretch/>
        </p:blipFill>
        <p:spPr>
          <a:xfrm>
            <a:off x="978136" y="1398687"/>
            <a:ext cx="4370566" cy="28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831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1" y="1536344"/>
            <a:ext cx="6152226" cy="2973515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4662481A-DE2D-4702-A2B2-03372AE0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2404" y="1580459"/>
            <a:ext cx="356577" cy="356577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43F269F3-A88F-4863-99A1-1A71F3C0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606" y="1673193"/>
            <a:ext cx="356577" cy="356577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ECA5F2C-4774-4305-A869-71A281CB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194" y="3560406"/>
            <a:ext cx="356577" cy="356577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F31CFF5A-7AB0-4662-8946-C8E0487A8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606" y="3959806"/>
            <a:ext cx="356577" cy="35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7268A-CC61-4E86-A673-F3589EF47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179"/>
          <a:stretch/>
        </p:blipFill>
        <p:spPr>
          <a:xfrm>
            <a:off x="978136" y="1398687"/>
            <a:ext cx="4370566" cy="35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42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1" y="1536344"/>
            <a:ext cx="6152226" cy="2973515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FF0B5D38-8FAB-4E60-B298-E095977BF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1948" y="2136790"/>
            <a:ext cx="356577" cy="356577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4662481A-DE2D-4702-A2B2-03372AE0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2404" y="1580459"/>
            <a:ext cx="356577" cy="356577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43F269F3-A88F-4863-99A1-1A71F3C0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606" y="1673193"/>
            <a:ext cx="356577" cy="356577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ECA5F2C-4774-4305-A869-71A281CB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194" y="3560406"/>
            <a:ext cx="356577" cy="356577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F31CFF5A-7AB0-4662-8946-C8E0487A8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606" y="3959806"/>
            <a:ext cx="356577" cy="35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7268A-CC61-4E86-A673-F3589EF47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36" y="1398687"/>
            <a:ext cx="4370566" cy="52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3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0343D4-2E8F-4747-94D6-2825D7232FA0}"/>
              </a:ext>
            </a:extLst>
          </p:cNvPr>
          <p:cNvSpPr/>
          <p:nvPr/>
        </p:nvSpPr>
        <p:spPr>
          <a:xfrm>
            <a:off x="3219571" y="243682"/>
            <a:ext cx="5659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current law (KCL)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A7C86-294D-4393-B23B-619065CC6245}"/>
              </a:ext>
            </a:extLst>
          </p:cNvPr>
          <p:cNvSpPr/>
          <p:nvPr/>
        </p:nvSpPr>
        <p:spPr>
          <a:xfrm>
            <a:off x="978136" y="890013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630BD-FC7D-4469-B0BC-0EC5B7039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" r="14148"/>
          <a:stretch/>
        </p:blipFill>
        <p:spPr>
          <a:xfrm>
            <a:off x="5939161" y="1536344"/>
            <a:ext cx="6152226" cy="2973515"/>
          </a:xfrm>
          <a:prstGeom prst="rect">
            <a:avLst/>
          </a:prstGeom>
        </p:spPr>
      </p:pic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FF0B5D38-8FAB-4E60-B298-E095977BF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1948" y="2136790"/>
            <a:ext cx="356577" cy="356577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4662481A-DE2D-4702-A2B2-03372AE0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2404" y="1580459"/>
            <a:ext cx="356577" cy="356577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43F269F3-A88F-4863-99A1-1A71F3C0C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606" y="1673193"/>
            <a:ext cx="356577" cy="356577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0ECA5F2C-4774-4305-A869-71A281CB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194" y="3560406"/>
            <a:ext cx="356577" cy="356577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F31CFF5A-7AB0-4662-8946-C8E0487A8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8606" y="3959806"/>
            <a:ext cx="356577" cy="35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17268A-CC61-4E86-A673-F3589EF47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36" y="1398687"/>
            <a:ext cx="4370566" cy="5215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C86131-1CE1-48DA-9F50-7EB9FDBBE75D}"/>
              </a:ext>
            </a:extLst>
          </p:cNvPr>
          <p:cNvSpPr/>
          <p:nvPr/>
        </p:nvSpPr>
        <p:spPr>
          <a:xfrm>
            <a:off x="3854501" y="6045774"/>
            <a:ext cx="10741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1004900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B5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Current Divider Rule (CDR)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681A0B-7E35-4B9F-B602-96140CC2E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13299"/>
            <a:ext cx="6869214" cy="30911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F63E78-8025-4C3C-9F68-2332A1415DF4}"/>
              </a:ext>
            </a:extLst>
          </p:cNvPr>
          <p:cNvSpPr/>
          <p:nvPr/>
        </p:nvSpPr>
        <p:spPr>
          <a:xfrm>
            <a:off x="4038600" y="48848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The current divider rule (CDR) is used to determine how current entering a node is split between the various parallel resistors connected to the node.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F2B4A-59D2-4E37-B145-A3B354EF730E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</p:spTree>
    <p:extLst>
      <p:ext uri="{BB962C8B-B14F-4D97-AF65-F5344CB8AC3E}">
        <p14:creationId xmlns:p14="http://schemas.microsoft.com/office/powerpoint/2010/main" val="3391366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AB42E-AFDF-472B-B071-52831168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06" y="1960993"/>
            <a:ext cx="5708785" cy="25635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9375AA-250F-438C-A94D-5C2669E8B30F}"/>
              </a:ext>
            </a:extLst>
          </p:cNvPr>
          <p:cNvSpPr/>
          <p:nvPr/>
        </p:nvSpPr>
        <p:spPr>
          <a:xfrm>
            <a:off x="810827" y="1240836"/>
            <a:ext cx="371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The total current in the circuit is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15F74F-924D-4D22-8FB1-4FE5FEEE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58" y="1960991"/>
            <a:ext cx="980400" cy="6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AB42E-AFDF-472B-B071-52831168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06" y="1960993"/>
            <a:ext cx="5708785" cy="25635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9375AA-250F-438C-A94D-5C2669E8B30F}"/>
              </a:ext>
            </a:extLst>
          </p:cNvPr>
          <p:cNvSpPr/>
          <p:nvPr/>
        </p:nvSpPr>
        <p:spPr>
          <a:xfrm>
            <a:off x="810827" y="1240836"/>
            <a:ext cx="371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The total current in the circuit is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15F74F-924D-4D22-8FB1-4FE5FEEE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58" y="1960991"/>
            <a:ext cx="980400" cy="6433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87AC01-40BE-4C2A-96D9-2D3E928E8346}"/>
              </a:ext>
            </a:extLst>
          </p:cNvPr>
          <p:cNvSpPr/>
          <p:nvPr/>
        </p:nvSpPr>
        <p:spPr>
          <a:xfrm>
            <a:off x="810827" y="2786469"/>
            <a:ext cx="5977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current through any resistor in the network is given as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2129A5-0DF0-475E-8BBE-E3A4DB16D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27" y="3313532"/>
            <a:ext cx="928800" cy="6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40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AB42E-AFDF-472B-B071-52831168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06" y="1960993"/>
            <a:ext cx="5708785" cy="25635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9375AA-250F-438C-A94D-5C2669E8B30F}"/>
              </a:ext>
            </a:extLst>
          </p:cNvPr>
          <p:cNvSpPr/>
          <p:nvPr/>
        </p:nvSpPr>
        <p:spPr>
          <a:xfrm>
            <a:off x="810827" y="1240836"/>
            <a:ext cx="371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The total current in the circuit is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15F74F-924D-4D22-8FB1-4FE5FEEE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58" y="1960991"/>
            <a:ext cx="980400" cy="6433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87AC01-40BE-4C2A-96D9-2D3E928E8346}"/>
              </a:ext>
            </a:extLst>
          </p:cNvPr>
          <p:cNvSpPr/>
          <p:nvPr/>
        </p:nvSpPr>
        <p:spPr>
          <a:xfrm>
            <a:off x="810827" y="2786469"/>
            <a:ext cx="5977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current through any resistor in the network is given as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2129A5-0DF0-475E-8BBE-E3A4DB16D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27" y="3313532"/>
            <a:ext cx="928800" cy="624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51D6B2-C6CB-4AD3-9DB7-1F199A84B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61" y="4113167"/>
            <a:ext cx="1136560" cy="3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24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AB42E-AFDF-472B-B071-52831168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06" y="1960993"/>
            <a:ext cx="5708785" cy="25635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9375AA-250F-438C-A94D-5C2669E8B30F}"/>
              </a:ext>
            </a:extLst>
          </p:cNvPr>
          <p:cNvSpPr/>
          <p:nvPr/>
        </p:nvSpPr>
        <p:spPr>
          <a:xfrm>
            <a:off x="810827" y="1240836"/>
            <a:ext cx="371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-Roman"/>
              </a:rPr>
              <a:t>The total current in the circuit is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15F74F-924D-4D22-8FB1-4FE5FEEE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58" y="1960991"/>
            <a:ext cx="980400" cy="6433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87AC01-40BE-4C2A-96D9-2D3E928E8346}"/>
              </a:ext>
            </a:extLst>
          </p:cNvPr>
          <p:cNvSpPr/>
          <p:nvPr/>
        </p:nvSpPr>
        <p:spPr>
          <a:xfrm>
            <a:off x="810827" y="2786469"/>
            <a:ext cx="5977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current through any resistor in the network is given as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2129A5-0DF0-475E-8BBE-E3A4DB16D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27" y="3313532"/>
            <a:ext cx="928800" cy="624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51D6B2-C6CB-4AD3-9DB7-1F199A84B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61" y="4113167"/>
            <a:ext cx="1136560" cy="3876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7B9C4-D9AC-42AD-9397-C9821A555F7D}"/>
              </a:ext>
            </a:extLst>
          </p:cNvPr>
          <p:cNvSpPr/>
          <p:nvPr/>
        </p:nvSpPr>
        <p:spPr>
          <a:xfrm>
            <a:off x="784261" y="4759081"/>
            <a:ext cx="465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We obtain the current divider rule as follows: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D4059A-F2E5-458F-B960-A8FDB3438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27" y="5425837"/>
            <a:ext cx="1109400" cy="6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921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AB42E-AFDF-472B-B071-52831168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06" y="1960993"/>
            <a:ext cx="5708785" cy="2563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7B9C4-D9AC-42AD-9397-C9821A555F7D}"/>
              </a:ext>
            </a:extLst>
          </p:cNvPr>
          <p:cNvSpPr/>
          <p:nvPr/>
        </p:nvSpPr>
        <p:spPr>
          <a:xfrm>
            <a:off x="784261" y="1003818"/>
            <a:ext cx="465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We obtain the current divider rule as follows: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D4059A-F2E5-458F-B960-A8FDB343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7" y="1493017"/>
            <a:ext cx="1109400" cy="66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1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12F4-F917-4872-B2D4-486E2F04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753427"/>
            <a:ext cx="3173400" cy="919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60A712-D03A-4BF5-AA95-C3FB7810A50C}"/>
              </a:ext>
            </a:extLst>
          </p:cNvPr>
          <p:cNvSpPr/>
          <p:nvPr/>
        </p:nvSpPr>
        <p:spPr>
          <a:xfrm>
            <a:off x="771525" y="1107096"/>
            <a:ext cx="1064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By finding the reciprocal of the resistance of a material, we have a measure of how well the material will conduct electricity. The quantity is called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conductance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, has the symbol G, and is measured in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siemens (S)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EBFA3-56DE-4646-8E4E-A31187F6AE94}"/>
              </a:ext>
            </a:extLst>
          </p:cNvPr>
          <p:cNvSpPr/>
          <p:nvPr/>
        </p:nvSpPr>
        <p:spPr>
          <a:xfrm>
            <a:off x="771525" y="2673394"/>
            <a:ext cx="265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For parallel elements, </a:t>
            </a:r>
          </a:p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total conductance is:-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0569AC-A944-4219-935E-80A90C8C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3307042"/>
            <a:ext cx="3921600" cy="5082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BDB279-E024-4522-BB19-6B9BAAE39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13" y="2112752"/>
            <a:ext cx="7157662" cy="20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014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AB42E-AFDF-472B-B071-528311686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73"/>
          <a:stretch/>
        </p:blipFill>
        <p:spPr>
          <a:xfrm>
            <a:off x="6394407" y="1960993"/>
            <a:ext cx="3495318" cy="25635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57B9C4-D9AC-42AD-9397-C9821A555F7D}"/>
              </a:ext>
            </a:extLst>
          </p:cNvPr>
          <p:cNvSpPr/>
          <p:nvPr/>
        </p:nvSpPr>
        <p:spPr>
          <a:xfrm>
            <a:off x="784261" y="1003818"/>
            <a:ext cx="465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We obtain the current divider rule as follows: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D4059A-F2E5-458F-B960-A8FDB343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7" y="1493017"/>
            <a:ext cx="1109400" cy="662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CEE811-15ED-4610-B812-1E368D29FB9F}"/>
              </a:ext>
            </a:extLst>
          </p:cNvPr>
          <p:cNvSpPr/>
          <p:nvPr/>
        </p:nvSpPr>
        <p:spPr>
          <a:xfrm>
            <a:off x="702120" y="2224024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total parallel resistance is given as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09C70-6A23-4879-94FB-C14D54FE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50" y="2661730"/>
            <a:ext cx="2941200" cy="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746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7B9C4-D9AC-42AD-9397-C9821A555F7D}"/>
              </a:ext>
            </a:extLst>
          </p:cNvPr>
          <p:cNvSpPr/>
          <p:nvPr/>
        </p:nvSpPr>
        <p:spPr>
          <a:xfrm>
            <a:off x="784261" y="1003818"/>
            <a:ext cx="465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We obtain the current divider rule as follows: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D4059A-F2E5-458F-B960-A8FDB343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7" y="1493017"/>
            <a:ext cx="1109400" cy="662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CEE811-15ED-4610-B812-1E368D29FB9F}"/>
              </a:ext>
            </a:extLst>
          </p:cNvPr>
          <p:cNvSpPr/>
          <p:nvPr/>
        </p:nvSpPr>
        <p:spPr>
          <a:xfrm>
            <a:off x="702120" y="2224024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total parallel resistance is given as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09C70-6A23-4879-94FB-C14D54FE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0" y="2661730"/>
            <a:ext cx="2941200" cy="65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612A5-69D3-42A3-BA02-862652DE3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83"/>
          <a:stretch/>
        </p:blipFill>
        <p:spPr>
          <a:xfrm>
            <a:off x="550550" y="3386304"/>
            <a:ext cx="2322000" cy="65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FF6FB-E706-44BE-9A4E-09ABF93A2A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773"/>
          <a:stretch/>
        </p:blipFill>
        <p:spPr>
          <a:xfrm>
            <a:off x="6394407" y="1960993"/>
            <a:ext cx="3495318" cy="25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78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7B9C4-D9AC-42AD-9397-C9821A555F7D}"/>
              </a:ext>
            </a:extLst>
          </p:cNvPr>
          <p:cNvSpPr/>
          <p:nvPr/>
        </p:nvSpPr>
        <p:spPr>
          <a:xfrm>
            <a:off x="784261" y="1003818"/>
            <a:ext cx="465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We obtain the current divider rule as follows: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D4059A-F2E5-458F-B960-A8FDB343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7" y="1493017"/>
            <a:ext cx="1109400" cy="662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CEE811-15ED-4610-B812-1E368D29FB9F}"/>
              </a:ext>
            </a:extLst>
          </p:cNvPr>
          <p:cNvSpPr/>
          <p:nvPr/>
        </p:nvSpPr>
        <p:spPr>
          <a:xfrm>
            <a:off x="702120" y="2224024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total parallel resistance is given as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09C70-6A23-4879-94FB-C14D54FE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0" y="2661730"/>
            <a:ext cx="2941200" cy="65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612A5-69D3-42A3-BA02-862652DE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50" y="3386304"/>
            <a:ext cx="2322000" cy="1852800"/>
          </a:xfrm>
          <a:prstGeom prst="rect">
            <a:avLst/>
          </a:prstGeom>
        </p:spPr>
      </p:pic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60038274-7719-4073-97C5-53389AF56B64}"/>
              </a:ext>
            </a:extLst>
          </p:cNvPr>
          <p:cNvSpPr/>
          <p:nvPr/>
        </p:nvSpPr>
        <p:spPr>
          <a:xfrm>
            <a:off x="2509543" y="2920753"/>
            <a:ext cx="586549" cy="16989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10932B-0761-4121-B7E5-C2EA47ADE4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773"/>
          <a:stretch/>
        </p:blipFill>
        <p:spPr>
          <a:xfrm>
            <a:off x="6394407" y="1960993"/>
            <a:ext cx="3495318" cy="25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347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7B9C4-D9AC-42AD-9397-C9821A555F7D}"/>
              </a:ext>
            </a:extLst>
          </p:cNvPr>
          <p:cNvSpPr/>
          <p:nvPr/>
        </p:nvSpPr>
        <p:spPr>
          <a:xfrm>
            <a:off x="784261" y="1003818"/>
            <a:ext cx="465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We obtain the current divider rule as follows: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D4059A-F2E5-458F-B960-A8FDB343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7" y="1493017"/>
            <a:ext cx="1109400" cy="662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CEE811-15ED-4610-B812-1E368D29FB9F}"/>
              </a:ext>
            </a:extLst>
          </p:cNvPr>
          <p:cNvSpPr/>
          <p:nvPr/>
        </p:nvSpPr>
        <p:spPr>
          <a:xfrm>
            <a:off x="702120" y="2224024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total parallel resistance is given as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09C70-6A23-4879-94FB-C14D54FE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0" y="2661730"/>
            <a:ext cx="2941200" cy="65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612A5-69D3-42A3-BA02-862652DE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50" y="3386304"/>
            <a:ext cx="2322000" cy="18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EA7521-8850-45F3-B315-82FA1F2184D2}"/>
              </a:ext>
            </a:extLst>
          </p:cNvPr>
          <p:cNvSpPr/>
          <p:nvPr/>
        </p:nvSpPr>
        <p:spPr>
          <a:xfrm>
            <a:off x="550550" y="505443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which simplifies to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8FF70-EC6B-48D8-8E91-7F3899D1B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04" y="5650462"/>
            <a:ext cx="1728600" cy="688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CDFCDC-DB0D-4296-84EF-A095DFC374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773"/>
          <a:stretch/>
        </p:blipFill>
        <p:spPr>
          <a:xfrm>
            <a:off x="6394407" y="1960993"/>
            <a:ext cx="3495318" cy="25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105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7B9C4-D9AC-42AD-9397-C9821A555F7D}"/>
              </a:ext>
            </a:extLst>
          </p:cNvPr>
          <p:cNvSpPr/>
          <p:nvPr/>
        </p:nvSpPr>
        <p:spPr>
          <a:xfrm>
            <a:off x="784261" y="1003818"/>
            <a:ext cx="465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We obtain the current divider rule as follows:</a:t>
            </a:r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D4059A-F2E5-458F-B960-A8FDB343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27" y="1493017"/>
            <a:ext cx="1109400" cy="6626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CEE811-15ED-4610-B812-1E368D29FB9F}"/>
              </a:ext>
            </a:extLst>
          </p:cNvPr>
          <p:cNvSpPr/>
          <p:nvPr/>
        </p:nvSpPr>
        <p:spPr>
          <a:xfrm>
            <a:off x="702120" y="2224024"/>
            <a:ext cx="397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The total parallel resistance is given as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09C70-6A23-4879-94FB-C14D54FE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0" y="2661730"/>
            <a:ext cx="2941200" cy="65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612A5-69D3-42A3-BA02-862652DE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50" y="3386304"/>
            <a:ext cx="2322000" cy="18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EA7521-8850-45F3-B315-82FA1F2184D2}"/>
              </a:ext>
            </a:extLst>
          </p:cNvPr>
          <p:cNvSpPr/>
          <p:nvPr/>
        </p:nvSpPr>
        <p:spPr>
          <a:xfrm>
            <a:off x="550550" y="505443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which simplifies to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8FF70-EC6B-48D8-8E91-7F3899D1B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04" y="5650462"/>
            <a:ext cx="1728600" cy="6883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AE5E0D-1D2B-433B-9B1F-159D949A07A0}"/>
              </a:ext>
            </a:extLst>
          </p:cNvPr>
          <p:cNvSpPr/>
          <p:nvPr/>
        </p:nvSpPr>
        <p:spPr>
          <a:xfrm>
            <a:off x="2739434" y="5809979"/>
            <a:ext cx="114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-Roman"/>
              </a:rPr>
              <a:t>Similarly,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E1BC1A-28B0-4CE6-A394-5DAD14BBC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302" y="5650462"/>
            <a:ext cx="1677000" cy="624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E35020-A512-46FA-9B39-0A729F4DCD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773"/>
          <a:stretch/>
        </p:blipFill>
        <p:spPr>
          <a:xfrm>
            <a:off x="6394407" y="1960993"/>
            <a:ext cx="3495318" cy="256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3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current 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I</a:t>
            </a:r>
            <a:r>
              <a:rPr lang="en-US" sz="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for the network of Figure shown using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current divider rule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976C9E-50B4-4B7F-93F0-81FCF8647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5" y="2049699"/>
            <a:ext cx="3829050" cy="3250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0A1BC8-57F9-478F-97BE-00F95742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05676"/>
            <a:ext cx="3752495" cy="36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145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BF3AAB-B66B-42C2-858C-AD49DB79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66" y="1415422"/>
            <a:ext cx="4016899" cy="17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280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592"/>
          <a:stretch/>
        </p:blipFill>
        <p:spPr>
          <a:xfrm>
            <a:off x="588885" y="1443553"/>
            <a:ext cx="6243601" cy="11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33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8058"/>
          <a:stretch/>
        </p:blipFill>
        <p:spPr>
          <a:xfrm>
            <a:off x="588885" y="1443553"/>
            <a:ext cx="6243601" cy="18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525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41"/>
          <a:stretch/>
        </p:blipFill>
        <p:spPr>
          <a:xfrm>
            <a:off x="588885" y="1443553"/>
            <a:ext cx="6243601" cy="22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12F4-F917-4872-B2D4-486E2F04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753427"/>
            <a:ext cx="3173400" cy="919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60A712-D03A-4BF5-AA95-C3FB7810A50C}"/>
              </a:ext>
            </a:extLst>
          </p:cNvPr>
          <p:cNvSpPr/>
          <p:nvPr/>
        </p:nvSpPr>
        <p:spPr>
          <a:xfrm>
            <a:off x="771525" y="1107096"/>
            <a:ext cx="1064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By finding the reciprocal of the resistance of a material, we have a measure of how well the material will conduct electricity. The quantity is called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conductance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, has the symbol G, and is measured in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siemens (S)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EBFA3-56DE-4646-8E4E-A31187F6AE94}"/>
              </a:ext>
            </a:extLst>
          </p:cNvPr>
          <p:cNvSpPr/>
          <p:nvPr/>
        </p:nvSpPr>
        <p:spPr>
          <a:xfrm>
            <a:off x="771525" y="2673394"/>
            <a:ext cx="2657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For parallel elements, </a:t>
            </a:r>
          </a:p>
          <a:p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total conductance is:-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0569AC-A944-4219-935E-80A90C8C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3307042"/>
            <a:ext cx="3921600" cy="5082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BDB279-E024-4522-BB19-6B9BAAE39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613" y="2112752"/>
            <a:ext cx="7157662" cy="20281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CE9186-7CFB-465B-A0FC-F0C79D722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186" y="4605730"/>
            <a:ext cx="6730589" cy="2028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45843C-3E2C-41E7-81ED-6F44E024C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4908137"/>
            <a:ext cx="4128000" cy="8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46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55"/>
          <a:stretch/>
        </p:blipFill>
        <p:spPr>
          <a:xfrm>
            <a:off x="588885" y="1443553"/>
            <a:ext cx="6243601" cy="29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34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" y="1443552"/>
            <a:ext cx="6243601" cy="3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411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" y="1443552"/>
            <a:ext cx="6243601" cy="3544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5310C4-9E39-4B6B-B39D-CA4CB5FAFCEC}"/>
                  </a:ext>
                </a:extLst>
              </p:cNvPr>
              <p:cNvSpPr txBox="1"/>
              <p:nvPr/>
            </p:nvSpPr>
            <p:spPr>
              <a:xfrm>
                <a:off x="7759083" y="4373709"/>
                <a:ext cx="2620782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5310C4-9E39-4B6B-B39D-CA4CB5FAF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83" y="4373709"/>
                <a:ext cx="2620782" cy="565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A31D1B-EF07-4F57-BF28-E56B03983E07}"/>
                  </a:ext>
                </a:extLst>
              </p:cNvPr>
              <p:cNvSpPr txBox="1"/>
              <p:nvPr/>
            </p:nvSpPr>
            <p:spPr>
              <a:xfrm>
                <a:off x="7760560" y="5005505"/>
                <a:ext cx="2707344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A31D1B-EF07-4F57-BF28-E56B0398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60" y="5005505"/>
                <a:ext cx="2707344" cy="565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2EDC09-AEC3-4B53-982F-13AA92AE8DCD}"/>
              </a:ext>
            </a:extLst>
          </p:cNvPr>
          <p:cNvSpPr/>
          <p:nvPr/>
        </p:nvSpPr>
        <p:spPr>
          <a:xfrm>
            <a:off x="7652551" y="4281376"/>
            <a:ext cx="2815353" cy="13825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60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" y="1443552"/>
            <a:ext cx="6243601" cy="3544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65D7AB-D575-47E2-96EF-26416AB67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671"/>
          <a:stretch/>
        </p:blipFill>
        <p:spPr>
          <a:xfrm>
            <a:off x="615519" y="5086800"/>
            <a:ext cx="3796684" cy="88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02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A3F6B2-CBFF-438C-B5A2-CF7063137538}"/>
              </a:ext>
            </a:extLst>
          </p:cNvPr>
          <p:cNvSpPr/>
          <p:nvPr/>
        </p:nvSpPr>
        <p:spPr>
          <a:xfrm>
            <a:off x="3219571" y="243682"/>
            <a:ext cx="6039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Current Divider Rule (CDR)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AB42BC-BD2B-40AD-8AB9-48EF8E3F1AD0}"/>
              </a:ext>
            </a:extLst>
          </p:cNvPr>
          <p:cNvSpPr/>
          <p:nvPr/>
        </p:nvSpPr>
        <p:spPr>
          <a:xfrm>
            <a:off x="588885" y="890013"/>
            <a:ext cx="10499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 </a:t>
            </a:r>
            <a:r>
              <a:rPr lang="en-US" b="1" dirty="0">
                <a:latin typeface="Times-Roman"/>
              </a:rPr>
              <a:t>For the circuit of Figure shown, determine the following quantities: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464C5-7848-45BD-8E68-D8C2D6ADA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84" y="1259345"/>
            <a:ext cx="4748931" cy="30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4B51B-D381-4B2C-8815-DAA5CC7AE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5" y="1443552"/>
            <a:ext cx="6243601" cy="3544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65D7AB-D575-47E2-96EF-26416AB67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9" y="5086800"/>
            <a:ext cx="3796684" cy="16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546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23D4B6-FABC-4029-8681-7356BCBC1448}"/>
              </a:ext>
            </a:extLst>
          </p:cNvPr>
          <p:cNvSpPr/>
          <p:nvPr/>
        </p:nvSpPr>
        <p:spPr>
          <a:xfrm>
            <a:off x="736848" y="1504272"/>
            <a:ext cx="10235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Voltage sources are placed in parallel only if they have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same voltage rating</a:t>
            </a:r>
            <a:r>
              <a:rPr lang="en-US" b="1" dirty="0">
                <a:latin typeface="Times New Roman" panose="02020603050405020304" pitchFamily="18" charset="0"/>
              </a:rPr>
              <a:t>. The primary reason for placing two or more batteries in parallel of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same terminal voltage </a:t>
            </a:r>
            <a:r>
              <a:rPr lang="en-US" b="1" dirty="0">
                <a:latin typeface="Times New Roman" panose="02020603050405020304" pitchFamily="18" charset="0"/>
              </a:rPr>
              <a:t>would be to </a:t>
            </a:r>
            <a:r>
              <a:rPr lang="en-US" b="1" dirty="0"/>
              <a:t>increase the current rating (and, therefore, the power rating) of the source.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VOLTAGE SOURCES IN PARALLEL</a:t>
            </a:r>
          </a:p>
        </p:txBody>
      </p:sp>
    </p:spTree>
    <p:extLst>
      <p:ext uri="{BB962C8B-B14F-4D97-AF65-F5344CB8AC3E}">
        <p14:creationId xmlns:p14="http://schemas.microsoft.com/office/powerpoint/2010/main" val="930926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23D4B6-FABC-4029-8681-7356BCBC1448}"/>
              </a:ext>
            </a:extLst>
          </p:cNvPr>
          <p:cNvSpPr/>
          <p:nvPr/>
        </p:nvSpPr>
        <p:spPr>
          <a:xfrm>
            <a:off x="736848" y="1504272"/>
            <a:ext cx="10235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Voltage sources are placed in parallel only if they have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same voltage rating</a:t>
            </a:r>
            <a:r>
              <a:rPr lang="en-US" b="1" dirty="0">
                <a:latin typeface="Times New Roman" panose="02020603050405020304" pitchFamily="18" charset="0"/>
              </a:rPr>
              <a:t>. The primary reason for placing two or more batteries in parallel of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same terminal voltage </a:t>
            </a:r>
            <a:r>
              <a:rPr lang="en-US" b="1" dirty="0">
                <a:latin typeface="Times New Roman" panose="02020603050405020304" pitchFamily="18" charset="0"/>
              </a:rPr>
              <a:t>would be to </a:t>
            </a:r>
            <a:r>
              <a:rPr lang="en-US" b="1" dirty="0"/>
              <a:t>increase the current rating (and, therefore, the power rating) of the source.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VOLTAGE SOURCES IN PARALLEL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00497-B1F7-46C4-A731-F32370D46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294"/>
          <a:stretch/>
        </p:blipFill>
        <p:spPr>
          <a:xfrm>
            <a:off x="390062" y="3030260"/>
            <a:ext cx="5193992" cy="31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11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23D4B6-FABC-4029-8681-7356BCBC1448}"/>
              </a:ext>
            </a:extLst>
          </p:cNvPr>
          <p:cNvSpPr/>
          <p:nvPr/>
        </p:nvSpPr>
        <p:spPr>
          <a:xfrm>
            <a:off x="736848" y="1504272"/>
            <a:ext cx="10235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Voltage sources are placed in parallel only if they have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same voltage rating</a:t>
            </a:r>
            <a:r>
              <a:rPr lang="en-US" b="1" dirty="0">
                <a:latin typeface="Times New Roman" panose="02020603050405020304" pitchFamily="18" charset="0"/>
              </a:rPr>
              <a:t>. The primary reason for placing two or more batteries in parallel of the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same terminal voltage </a:t>
            </a:r>
            <a:r>
              <a:rPr lang="en-US" b="1" dirty="0">
                <a:latin typeface="Times New Roman" panose="02020603050405020304" pitchFamily="18" charset="0"/>
              </a:rPr>
              <a:t>would be to </a:t>
            </a:r>
            <a:r>
              <a:rPr lang="en-US" b="1" dirty="0"/>
              <a:t>increase the current rating (and, therefore, the power rating) of the source.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VOLTAGE SOURCES IN PARALLEL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700497-B1F7-46C4-A731-F32370D4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62" y="3030260"/>
            <a:ext cx="10449388" cy="311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94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VOLTAGE SOURCES IN PARALLEL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4A390-D325-4B63-846E-1817CCC06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01" y="1789925"/>
            <a:ext cx="10218198" cy="37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62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0B70A-9A54-4B6E-B9B0-4CC25F674F22}"/>
              </a:ext>
            </a:extLst>
          </p:cNvPr>
          <p:cNvSpPr/>
          <p:nvPr/>
        </p:nvSpPr>
        <p:spPr>
          <a:xfrm>
            <a:off x="870011" y="1305342"/>
            <a:ext cx="105111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231F20"/>
                </a:solidFill>
                <a:latin typeface="Times-Roman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short circuit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occurs when a low-resistance conductor such as a piece of wire or any other conductor is connected between two points in a circuit.</a:t>
            </a:r>
          </a:p>
          <a:p>
            <a:pPr algn="just"/>
            <a:r>
              <a:rPr lang="en-US" dirty="0">
                <a:solidFill>
                  <a:srgbClr val="231F20"/>
                </a:solidFill>
                <a:latin typeface="Times-Roman"/>
              </a:rPr>
              <a:t>Due to the very low resistance of the short circuit, current will bypass the rest of the circuit and go through the short. An ohmmeter will indicate a very low (theoretically zero) resistance when used to measure across a short circuit.</a:t>
            </a:r>
          </a:p>
          <a:p>
            <a:pPr algn="just"/>
            <a:r>
              <a:rPr lang="en-US" dirty="0">
                <a:solidFill>
                  <a:srgbClr val="231F20"/>
                </a:solidFill>
                <a:latin typeface="Times-Roman"/>
              </a:rPr>
              <a:t>An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open circuit </a:t>
            </a:r>
            <a:r>
              <a:rPr lang="en-US" dirty="0">
                <a:solidFill>
                  <a:srgbClr val="231F20"/>
                </a:solidFill>
                <a:latin typeface="Times-Roman"/>
              </a:rPr>
              <a:t>occurs when a conductor is broken between the points under test. An ohmmeter will indicate infinite resistance when used to measure the resistance of a circuit having an open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6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9A4FFA-9B3D-4F1E-9D9D-19A313537A86}"/>
              </a:ext>
            </a:extLst>
          </p:cNvPr>
          <p:cNvSpPr/>
          <p:nvPr/>
        </p:nvSpPr>
        <p:spPr>
          <a:xfrm>
            <a:off x="4671635" y="376847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A50129"/>
                </a:solidFill>
                <a:latin typeface="Arial" panose="020B0604020202020204" pitchFamily="34" charset="0"/>
              </a:rPr>
              <a:t>Parallel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DCA417-B5A2-4E1E-A935-E594C73E9C78}"/>
              </a:ext>
            </a:extLst>
          </p:cNvPr>
          <p:cNvSpPr/>
          <p:nvPr/>
        </p:nvSpPr>
        <p:spPr>
          <a:xfrm>
            <a:off x="880369" y="1351599"/>
            <a:ext cx="1043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F449A"/>
                </a:solidFill>
                <a:latin typeface="Arial" panose="020B0604020202020204" pitchFamily="34" charset="0"/>
              </a:rPr>
              <a:t>EXAMPLE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total conductance and resistance for the parallel network of Figure shown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440F0-1C63-4DBA-96BC-3744F7B5A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20" y="2829622"/>
            <a:ext cx="4323426" cy="23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94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939AB-DE82-451D-922E-45CD563B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48" y="1083076"/>
            <a:ext cx="6798606" cy="52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317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open circuit 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can have a potential difference (voltage) across its terminals, but the current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amperes.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A164B-3AFA-4B17-AF95-28C6899E1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1" r="22474"/>
          <a:stretch/>
        </p:blipFill>
        <p:spPr>
          <a:xfrm>
            <a:off x="1609725" y="3116062"/>
            <a:ext cx="6335790" cy="34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01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open circuit 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can have a potential difference (voltage) across its terminals, but the current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amperes.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A164B-3AFA-4B17-AF95-28C6899E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2397958"/>
            <a:ext cx="8172450" cy="42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14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short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circuit can carry a current of a level determined by the external circuit, but the potential difference (voltage) across its terminals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volts.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5E1BF-B08A-4E52-8234-404EC66FB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82"/>
          <a:stretch/>
        </p:blipFill>
        <p:spPr>
          <a:xfrm>
            <a:off x="0" y="2091424"/>
            <a:ext cx="4598633" cy="41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30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short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circuit can carry a current of a level determined by the external circuit, but the potential difference (voltage) across its terminals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volts.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5E1BF-B08A-4E52-8234-404EC66F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1424"/>
            <a:ext cx="12192000" cy="41610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CA335A-0D97-4550-8708-C5A1C79C6CFD}"/>
              </a:ext>
            </a:extLst>
          </p:cNvPr>
          <p:cNvSpPr/>
          <p:nvPr/>
        </p:nvSpPr>
        <p:spPr>
          <a:xfrm>
            <a:off x="7767965" y="2894119"/>
            <a:ext cx="1269512" cy="62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48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short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circuit can carry a current of a level determined by the external circuit, but the potential difference (voltage) across its terminals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volts.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7106E-5223-4A3F-8B19-DAECE6E0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078"/>
            <a:ext cx="12192000" cy="41610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418A53-69D2-4601-B8C7-580A041BBE23}"/>
              </a:ext>
            </a:extLst>
          </p:cNvPr>
          <p:cNvSpPr/>
          <p:nvPr/>
        </p:nvSpPr>
        <p:spPr>
          <a:xfrm>
            <a:off x="7767965" y="2894119"/>
            <a:ext cx="1269512" cy="62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306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short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circuit can carry a current of a level determined by the external circuit, but the potential difference (voltage) across its terminals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volts.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18A53-69D2-4601-B8C7-580A041BBE23}"/>
              </a:ext>
            </a:extLst>
          </p:cNvPr>
          <p:cNvSpPr/>
          <p:nvPr/>
        </p:nvSpPr>
        <p:spPr>
          <a:xfrm>
            <a:off x="7767965" y="2894119"/>
            <a:ext cx="1269512" cy="62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B8198-11B4-4355-937E-342EDF7D5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200"/>
            <a:ext cx="12192000" cy="41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22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short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circuit can carry a current of a level determined by the external circuit, but the potential difference (voltage) across its terminals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volts.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E5CBF6-CAEB-4C13-8296-C44D06DB7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192"/>
            <a:ext cx="12192000" cy="41610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FBF25-4FB3-4561-8BAB-7A1B608AC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441" y="3586578"/>
            <a:ext cx="883754" cy="5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5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short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circuit can carry a current of a level determined by the external circuit, but the potential difference (voltage) across its terminals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volts.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3520D-E31C-4293-B6B9-8B1AF564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848"/>
            <a:ext cx="12192000" cy="4161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57CB3-543C-47FC-AB3E-34711E9D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441" y="3586578"/>
            <a:ext cx="883754" cy="506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86BCBB-EC4F-4E4A-AC19-5E7B34682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95" y="5835141"/>
            <a:ext cx="2502600" cy="37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27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B2DBF9-5D75-4F48-AAE9-F29ED20EEC76}"/>
              </a:ext>
            </a:extLst>
          </p:cNvPr>
          <p:cNvSpPr/>
          <p:nvPr/>
        </p:nvSpPr>
        <p:spPr>
          <a:xfrm>
            <a:off x="3219570" y="243682"/>
            <a:ext cx="626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OPEN AND SHORT CIRCUITS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342B39-420F-48FB-A34C-AC0B85F5E94C}"/>
              </a:ext>
            </a:extLst>
          </p:cNvPr>
          <p:cNvSpPr/>
          <p:nvPr/>
        </p:nvSpPr>
        <p:spPr>
          <a:xfrm>
            <a:off x="801949" y="1298333"/>
            <a:ext cx="10295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short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circuit can carry a current of a level determined by the external circuit, but the potential difference (voltage) across its terminals is always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zero</a:t>
            </a:r>
            <a:r>
              <a:rPr lang="en-US" b="1" dirty="0">
                <a:solidFill>
                  <a:srgbClr val="0F449A"/>
                </a:solidFill>
                <a:latin typeface="Times New Roman" panose="02020603050405020304" pitchFamily="18" charset="0"/>
              </a:rPr>
              <a:t> volts.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3520D-E31C-4293-B6B9-8B1AF564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848"/>
            <a:ext cx="12192000" cy="4161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57CB3-543C-47FC-AB3E-34711E9D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441" y="3586578"/>
            <a:ext cx="883754" cy="506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86BCBB-EC4F-4E4A-AC19-5E7B34682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95" y="5835141"/>
            <a:ext cx="2502600" cy="373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6AAD1-FAC5-4D4B-A957-CBDA7DB7A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295" y="1788864"/>
            <a:ext cx="2683200" cy="7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2623</Words>
  <Application>Microsoft Office PowerPoint</Application>
  <PresentationFormat>Widescreen</PresentationFormat>
  <Paragraphs>256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Arial</vt:lpstr>
      <vt:lpstr>Calibri</vt:lpstr>
      <vt:lpstr>Calibri Light</vt:lpstr>
      <vt:lpstr>Cambria Math</vt:lpstr>
      <vt:lpstr>ItcKabel-Book</vt:lpstr>
      <vt:lpstr>Tahoma</vt:lpstr>
      <vt:lpstr>Times New Roman</vt:lpstr>
      <vt:lpstr>Times-Bold</vt:lpstr>
      <vt:lpstr>Times-Italic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253</cp:revision>
  <dcterms:created xsi:type="dcterms:W3CDTF">2020-03-04T10:44:15Z</dcterms:created>
  <dcterms:modified xsi:type="dcterms:W3CDTF">2021-01-22T07:59:17Z</dcterms:modified>
</cp:coreProperties>
</file>